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3"/>
  </p:sldMasterIdLst>
  <p:notesMasterIdLst>
    <p:notesMasterId r:id="rId7"/>
  </p:notesMasterIdLst>
  <p:handoutMasterIdLst>
    <p:handoutMasterId r:id="rId19"/>
  </p:handoutMasterIdLst>
  <p:sldIdLst>
    <p:sldId id="311" r:id="rId4"/>
    <p:sldId id="314" r:id="rId5"/>
    <p:sldId id="307" r:id="rId6"/>
    <p:sldId id="321" r:id="rId8"/>
    <p:sldId id="371" r:id="rId9"/>
    <p:sldId id="373" r:id="rId10"/>
    <p:sldId id="374" r:id="rId11"/>
    <p:sldId id="375" r:id="rId12"/>
    <p:sldId id="340" r:id="rId13"/>
    <p:sldId id="376" r:id="rId14"/>
    <p:sldId id="377" r:id="rId15"/>
    <p:sldId id="378" r:id="rId16"/>
    <p:sldId id="379" r:id="rId17"/>
    <p:sldId id="337" r:id="rId18"/>
  </p:sldIdLst>
  <p:sldSz cx="1219835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00E6"/>
    <a:srgbClr val="CC00CC"/>
    <a:srgbClr val="8BAB00"/>
    <a:srgbClr val="FFFFFF"/>
    <a:srgbClr val="F83003"/>
    <a:srgbClr val="E6B9B8"/>
    <a:srgbClr val="F87728"/>
    <a:srgbClr val="EF1DC2"/>
    <a:srgbClr val="FFCC00"/>
    <a:srgbClr val="DB9B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7" autoAdjust="0"/>
    <p:restoredTop sz="94660" autoAdjust="0"/>
  </p:normalViewPr>
  <p:slideViewPr>
    <p:cSldViewPr>
      <p:cViewPr>
        <p:scale>
          <a:sx n="66" d="100"/>
          <a:sy n="66" d="100"/>
        </p:scale>
        <p:origin x="-810" y="-132"/>
      </p:cViewPr>
      <p:guideLst>
        <p:guide orient="horz" pos="2188"/>
        <p:guide pos="3915"/>
      </p:guideLst>
    </p:cSldViewPr>
  </p:slideViewPr>
  <p:outlineViewPr>
    <p:cViewPr>
      <p:scale>
        <a:sx n="33" d="100"/>
        <a:sy n="33" d="100"/>
      </p:scale>
      <p:origin x="0" y="7506"/>
    </p:cViewPr>
  </p:outlineViewPr>
  <p:notesTextViewPr>
    <p:cViewPr>
      <p:scale>
        <a:sx n="100" d="100"/>
        <a:sy n="100" d="100"/>
      </p:scale>
      <p:origin x="0" y="0"/>
    </p:cViewPr>
  </p:notesTextViewPr>
  <p:sorterViewPr>
    <p:cViewPr>
      <p:scale>
        <a:sx n="100" d="100"/>
        <a:sy n="100" d="100"/>
      </p:scale>
      <p:origin x="0" y="5910"/>
    </p:cViewPr>
  </p:sorterViewPr>
  <p:notesViewPr>
    <p:cSldViewPr>
      <p:cViewPr varScale="1">
        <p:scale>
          <a:sx n="58" d="100"/>
          <a:sy n="58" d="100"/>
        </p:scale>
        <p:origin x="-2580" y="-78"/>
      </p:cViewPr>
      <p:guideLst>
        <p:guide orient="horz" pos="2917"/>
        <p:guide pos="220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4.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7" name="弧形 56"/>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64" name="矩形 24"/>
          <p:cNvSpPr>
            <a:spLocks noChangeArrowheads="1"/>
          </p:cNvSpPr>
          <p:nvPr userDrawn="1"/>
        </p:nvSpPr>
        <p:spPr bwMode="auto">
          <a:xfrm>
            <a:off x="626567" y="170112"/>
            <a:ext cx="1607171"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CONTENTS PAGE</a:t>
            </a:r>
            <a:endParaRPr lang="zh-CN" altLang="en-US" b="0" dirty="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65" name="椭圆 64"/>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弧形 69"/>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1" name="直接连接符 70"/>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3" name="弧形 72"/>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5" name="直接连接符 74"/>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目</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8" name="TextBox 77"/>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9" name="TextBox 78"/>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833194"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CONCLUSION</a:t>
            </a:r>
            <a:r>
              <a:rPr lang="en-US" altLang="zh-CN" b="0" baseline="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 </a:t>
            </a:r>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节</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5" name="内容占位符 4"/>
          <p:cNvSpPr>
            <a:spLocks noGrp="1"/>
          </p:cNvSpPr>
          <p:nvPr>
            <p:ph sz="quarter" idx="10"/>
          </p:nvPr>
        </p:nvSpPr>
        <p:spPr>
          <a:xfrm>
            <a:off x="482600" y="1052513"/>
            <a:ext cx="11017250" cy="5472112"/>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0"/>
            <a:ext cx="10978515" cy="1143000"/>
          </a:xfrm>
          <a:prstGeom prst="rect">
            <a:avLst/>
          </a:prstGeom>
        </p:spPr>
        <p:txBody>
          <a:bodyPr lIns="117263" tIns="58631" rIns="117263" bIns="58631"/>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xfrm>
            <a:off x="609917" y="6356986"/>
            <a:ext cx="2846282" cy="363854"/>
          </a:xfrm>
          <a:prstGeom prst="rect">
            <a:avLst/>
          </a:prstGeom>
        </p:spPr>
        <p:txBody>
          <a:bodyPr lIns="117263" tIns="58631" rIns="117263" bIns="58631"/>
          <a:lstStyle>
            <a:lvl1pPr>
              <a:defRPr/>
            </a:lvl1pPr>
          </a:lstStyle>
          <a:p>
            <a:pPr>
              <a:defRPr/>
            </a:pPr>
            <a:fld id="{BF3C07CB-67ED-4F2B-A702-BDDD63996467}" type="datetime1">
              <a:rPr lang="zh-CN" altLang="en-US"/>
            </a:fld>
            <a:endParaRPr lang="zh-CN" altLang="en-US" sz="2300">
              <a:solidFill>
                <a:schemeClr val="tx1"/>
              </a:solidFill>
            </a:endParaRPr>
          </a:p>
        </p:txBody>
      </p:sp>
      <p:sp>
        <p:nvSpPr>
          <p:cNvPr id="4" name="页脚占位符 4"/>
          <p:cNvSpPr>
            <a:spLocks noGrp="1" noChangeArrowheads="1"/>
          </p:cNvSpPr>
          <p:nvPr>
            <p:ph type="ftr" sz="quarter" idx="11"/>
          </p:nvPr>
        </p:nvSpPr>
        <p:spPr>
          <a:xfrm>
            <a:off x="4167770" y="6356986"/>
            <a:ext cx="3862811" cy="363854"/>
          </a:xfrm>
          <a:prstGeom prst="rect">
            <a:avLst/>
          </a:prstGeom>
        </p:spPr>
        <p:txBody>
          <a:bodyPr lIns="117263" tIns="58631" rIns="117263" bIns="58631"/>
          <a:lstStyle>
            <a:lvl1pPr>
              <a:defRPr/>
            </a:lvl1pPr>
          </a:lstStyle>
          <a:p>
            <a:pPr>
              <a:defRPr/>
            </a:pPr>
            <a:endParaRPr lang="zh-CN" altLang="zh-CN"/>
          </a:p>
        </p:txBody>
      </p:sp>
      <p:sp>
        <p:nvSpPr>
          <p:cNvPr id="5" name="灯片编号占位符 5"/>
          <p:cNvSpPr>
            <a:spLocks noGrp="1" noChangeArrowheads="1"/>
          </p:cNvSpPr>
          <p:nvPr>
            <p:ph type="sldNum" sz="quarter" idx="12"/>
          </p:nvPr>
        </p:nvSpPr>
        <p:spPr>
          <a:xfrm>
            <a:off x="8742151" y="6356986"/>
            <a:ext cx="2846282" cy="363854"/>
          </a:xfrm>
          <a:prstGeom prst="rect">
            <a:avLst/>
          </a:prstGeom>
        </p:spPr>
        <p:txBody>
          <a:bodyPr lIns="117263" tIns="58631" rIns="117263" bIns="58631"/>
          <a:lstStyle>
            <a:lvl1pPr>
              <a:defRPr/>
            </a:lvl1pPr>
          </a:lstStyle>
          <a:p>
            <a:fld id="{E7C0FAC3-8B1B-4333-9AC6-D68AF67F3077}" type="slidenum">
              <a:rPr lang="zh-CN" altLang="en-US"/>
            </a:fld>
            <a:endParaRPr lang="zh-CN" altLang="en-US" sz="230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794722"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TRANSITION  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过</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渡</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833194"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CONCLUSION</a:t>
            </a:r>
            <a:r>
              <a:rPr lang="en-US" altLang="zh-CN" b="0" baseline="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 </a:t>
            </a:r>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节</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5" name="内容占位符 4"/>
          <p:cNvSpPr>
            <a:spLocks noGrp="1"/>
          </p:cNvSpPr>
          <p:nvPr>
            <p:ph sz="quarter" idx="10"/>
          </p:nvPr>
        </p:nvSpPr>
        <p:spPr>
          <a:xfrm>
            <a:off x="482600" y="1052513"/>
            <a:ext cx="11017250" cy="5472112"/>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0"/>
            <a:ext cx="10978515" cy="1143000"/>
          </a:xfrm>
          <a:prstGeom prst="rect">
            <a:avLst/>
          </a:prstGeom>
        </p:spPr>
        <p:txBody>
          <a:bodyPr lIns="117263" tIns="58631" rIns="117263" bIns="58631"/>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xfrm>
            <a:off x="609917" y="6356986"/>
            <a:ext cx="2846282" cy="363854"/>
          </a:xfrm>
          <a:prstGeom prst="rect">
            <a:avLst/>
          </a:prstGeom>
        </p:spPr>
        <p:txBody>
          <a:bodyPr lIns="117263" tIns="58631" rIns="117263" bIns="58631"/>
          <a:lstStyle>
            <a:lvl1pPr>
              <a:defRPr/>
            </a:lvl1pPr>
          </a:lstStyle>
          <a:p>
            <a:pPr>
              <a:defRPr/>
            </a:pPr>
            <a:fld id="{BF3C07CB-67ED-4F2B-A702-BDDD63996467}" type="datetime1">
              <a:rPr lang="zh-CN" altLang="en-US"/>
            </a:fld>
            <a:endParaRPr lang="zh-CN" altLang="en-US" sz="2300">
              <a:solidFill>
                <a:schemeClr val="tx1"/>
              </a:solidFill>
            </a:endParaRPr>
          </a:p>
        </p:txBody>
      </p:sp>
      <p:sp>
        <p:nvSpPr>
          <p:cNvPr id="4" name="页脚占位符 4"/>
          <p:cNvSpPr>
            <a:spLocks noGrp="1" noChangeArrowheads="1"/>
          </p:cNvSpPr>
          <p:nvPr>
            <p:ph type="ftr" sz="quarter" idx="11"/>
          </p:nvPr>
        </p:nvSpPr>
        <p:spPr>
          <a:xfrm>
            <a:off x="4167770" y="6356986"/>
            <a:ext cx="3862811" cy="363854"/>
          </a:xfrm>
          <a:prstGeom prst="rect">
            <a:avLst/>
          </a:prstGeom>
        </p:spPr>
        <p:txBody>
          <a:bodyPr lIns="117263" tIns="58631" rIns="117263" bIns="58631"/>
          <a:lstStyle>
            <a:lvl1pPr>
              <a:defRPr/>
            </a:lvl1pPr>
          </a:lstStyle>
          <a:p>
            <a:pPr>
              <a:defRPr/>
            </a:pPr>
            <a:endParaRPr lang="zh-CN" altLang="zh-CN"/>
          </a:p>
        </p:txBody>
      </p:sp>
      <p:sp>
        <p:nvSpPr>
          <p:cNvPr id="5" name="灯片编号占位符 5"/>
          <p:cNvSpPr>
            <a:spLocks noGrp="1" noChangeArrowheads="1"/>
          </p:cNvSpPr>
          <p:nvPr>
            <p:ph type="sldNum" sz="quarter" idx="12"/>
          </p:nvPr>
        </p:nvSpPr>
        <p:spPr>
          <a:xfrm>
            <a:off x="8742151" y="6356986"/>
            <a:ext cx="2846282" cy="363854"/>
          </a:xfrm>
          <a:prstGeom prst="rect">
            <a:avLst/>
          </a:prstGeom>
        </p:spPr>
        <p:txBody>
          <a:bodyPr lIns="117263" tIns="58631" rIns="117263" bIns="58631"/>
          <a:lstStyle>
            <a:lvl1pPr>
              <a:defRPr/>
            </a:lvl1pPr>
          </a:lstStyle>
          <a:p>
            <a:fld id="{E7C0FAC3-8B1B-4333-9AC6-D68AF67F3077}" type="slidenum">
              <a:rPr lang="zh-CN" altLang="en-US"/>
            </a:fld>
            <a:endParaRPr lang="zh-CN" altLang="en-US" sz="23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7" name="弧形 56"/>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64" name="矩形 24"/>
          <p:cNvSpPr>
            <a:spLocks noChangeArrowheads="1"/>
          </p:cNvSpPr>
          <p:nvPr userDrawn="1"/>
        </p:nvSpPr>
        <p:spPr bwMode="auto">
          <a:xfrm>
            <a:off x="626567" y="170112"/>
            <a:ext cx="1607171"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CONTENTS PAGE</a:t>
            </a:r>
            <a:endParaRPr lang="zh-CN" altLang="en-US" b="0" dirty="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65" name="椭圆 64"/>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弧形 69"/>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1" name="直接连接符 70"/>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3" name="弧形 72"/>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5" name="直接连接符 74"/>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目</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8" name="TextBox 77"/>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9" name="TextBox 78"/>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794722"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TRANSITION  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过</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渡</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slideLayout" Target="../slideLayouts/slideLayout14.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矩形 41"/>
          <p:cNvSpPr/>
          <p:nvPr userDrawn="1"/>
        </p:nvSpPr>
        <p:spPr>
          <a:xfrm>
            <a:off x="0" y="0"/>
            <a:ext cx="12198350" cy="692696"/>
          </a:xfrm>
          <a:prstGeom prst="rect">
            <a:avLst/>
          </a:prstGeom>
          <a:solidFill>
            <a:srgbClr val="E6E6E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tx1"/>
              </a:solidFill>
            </a:endParaRPr>
          </a:p>
        </p:txBody>
      </p:sp>
      <p:sp>
        <p:nvSpPr>
          <p:cNvPr id="6" name="TextBox 5"/>
          <p:cNvSpPr txBox="1"/>
          <p:nvPr userDrawn="1"/>
        </p:nvSpPr>
        <p:spPr>
          <a:xfrm>
            <a:off x="262661" y="188640"/>
            <a:ext cx="896791" cy="36830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zh-CN" altLang="en-US" sz="1800" kern="1200" dirty="0">
                <a:solidFill>
                  <a:schemeClr val="tx1">
                    <a:lumMod val="75000"/>
                    <a:lumOff val="2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rPr>
              <a:t>项目五</a:t>
            </a:r>
            <a:endParaRPr lang="zh-CN" altLang="en-US" sz="1800" kern="1200" dirty="0">
              <a:solidFill>
                <a:schemeClr val="tx1">
                  <a:lumMod val="75000"/>
                  <a:lumOff val="2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endParaRPr>
          </a:p>
        </p:txBody>
      </p:sp>
      <p:cxnSp>
        <p:nvCxnSpPr>
          <p:cNvPr id="7" name="直接连接符 6"/>
          <p:cNvCxnSpPr/>
          <p:nvPr userDrawn="1"/>
        </p:nvCxnSpPr>
        <p:spPr>
          <a:xfrm>
            <a:off x="1159453" y="242339"/>
            <a:ext cx="0" cy="26193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userDrawn="1"/>
        </p:nvSpPr>
        <p:spPr>
          <a:xfrm>
            <a:off x="1282210" y="219795"/>
            <a:ext cx="2985839" cy="337185"/>
          </a:xfrm>
          <a:prstGeom prst="rect">
            <a:avLst/>
          </a:prstGeom>
          <a:noFill/>
          <a:effectLst>
            <a:reflection blurRad="6350" stA="50000" endA="300" endPos="38500" dist="50800" dir="5400000" sy="-100000" algn="bl" rotWithShape="0"/>
          </a:effectLst>
        </p:spPr>
        <p:txBody>
          <a:bodyPr wrap="square" rtlCol="0">
            <a:spAutoFit/>
          </a:bodyPr>
          <a:lstStyle/>
          <a:p>
            <a:r>
              <a:rPr lang="zh-CN" altLang="en-US" sz="1600" dirty="0">
                <a:solidFill>
                  <a:srgbClr val="262626"/>
                </a:solidFill>
                <a:latin typeface="微软雅黑" panose="020B0503020204020204" pitchFamily="34" charset="-122"/>
                <a:ea typeface="微软雅黑" panose="020B0503020204020204" pitchFamily="34" charset="-122"/>
                <a:sym typeface="方正兰亭中黑_GBK" pitchFamily="2" charset="-122"/>
              </a:rPr>
              <a:t>法律关系中的学校</a:t>
            </a:r>
            <a:endParaRPr lang="zh-CN" altLang="en-US" sz="1600" dirty="0">
              <a:solidFill>
                <a:srgbClr val="262626"/>
              </a:solidFill>
              <a:latin typeface="微软雅黑" panose="020B0503020204020204" pitchFamily="34" charset="-122"/>
              <a:ea typeface="微软雅黑" panose="020B0503020204020204" pitchFamily="34" charset="-122"/>
              <a:sym typeface="方正兰亭中黑_GBK" pitchFamily="2" charset="-122"/>
            </a:endParaRPr>
          </a:p>
        </p:txBody>
      </p:sp>
      <p:sp>
        <p:nvSpPr>
          <p:cNvPr id="9" name="矩形 8"/>
          <p:cNvSpPr/>
          <p:nvPr userDrawn="1"/>
        </p:nvSpPr>
        <p:spPr>
          <a:xfrm>
            <a:off x="10347647" y="260648"/>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第 </a:t>
            </a:r>
            <a:fld id="{2EEF1883-7A0E-4F66-9932-E581691AD397}" type="slidenum">
              <a:rPr lang="zh-CN" altLang="en-US" sz="1600">
                <a:solidFill>
                  <a:schemeClr val="tx1">
                    <a:lumMod val="75000"/>
                    <a:lumOff val="25000"/>
                  </a:schemeClr>
                </a:solidFill>
              </a:rPr>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页</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燕尾形 9"/>
          <p:cNvSpPr/>
          <p:nvPr userDrawn="1"/>
        </p:nvSpPr>
        <p:spPr>
          <a:xfrm>
            <a:off x="11931823" y="260648"/>
            <a:ext cx="216024" cy="432048"/>
          </a:xfrm>
          <a:prstGeom prst="chevron">
            <a:avLst/>
          </a:prstGeom>
          <a:solidFill>
            <a:srgbClr val="A1C921"/>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1" name="燕尾形 10"/>
          <p:cNvSpPr/>
          <p:nvPr userDrawn="1"/>
        </p:nvSpPr>
        <p:spPr>
          <a:xfrm>
            <a:off x="11499775" y="260648"/>
            <a:ext cx="216024" cy="432048"/>
          </a:xfrm>
          <a:prstGeom prst="chevron">
            <a:avLst/>
          </a:prstGeom>
          <a:solidFill>
            <a:srgbClr val="FFC000"/>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2" name="燕尾形 11"/>
          <p:cNvSpPr/>
          <p:nvPr userDrawn="1"/>
        </p:nvSpPr>
        <p:spPr>
          <a:xfrm>
            <a:off x="11715799" y="260648"/>
            <a:ext cx="216024" cy="432048"/>
          </a:xfrm>
          <a:prstGeom prst="chevron">
            <a:avLst/>
          </a:prstGeom>
          <a:solidFill>
            <a:srgbClr val="3333FF"/>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矩形 41"/>
          <p:cNvSpPr/>
          <p:nvPr userDrawn="1"/>
        </p:nvSpPr>
        <p:spPr>
          <a:xfrm>
            <a:off x="0" y="0"/>
            <a:ext cx="12198350" cy="692696"/>
          </a:xfrm>
          <a:prstGeom prst="rect">
            <a:avLst/>
          </a:prstGeom>
          <a:solidFill>
            <a:srgbClr val="E6E6E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tx1"/>
              </a:solidFill>
            </a:endParaRPr>
          </a:p>
        </p:txBody>
      </p:sp>
      <p:sp>
        <p:nvSpPr>
          <p:cNvPr id="6" name="TextBox 5"/>
          <p:cNvSpPr txBox="1"/>
          <p:nvPr userDrawn="1"/>
        </p:nvSpPr>
        <p:spPr>
          <a:xfrm>
            <a:off x="262661" y="188640"/>
            <a:ext cx="896791" cy="36830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zh-CN" altLang="en-US" sz="1800" kern="1200" dirty="0">
                <a:solidFill>
                  <a:schemeClr val="tx1">
                    <a:lumMod val="75000"/>
                    <a:lumOff val="2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rPr>
              <a:t>项目五</a:t>
            </a:r>
            <a:endParaRPr lang="zh-CN" altLang="en-US" sz="1800" kern="1200" dirty="0">
              <a:solidFill>
                <a:schemeClr val="tx1">
                  <a:lumMod val="75000"/>
                  <a:lumOff val="2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endParaRPr>
          </a:p>
        </p:txBody>
      </p:sp>
      <p:cxnSp>
        <p:nvCxnSpPr>
          <p:cNvPr id="7" name="直接连接符 6"/>
          <p:cNvCxnSpPr/>
          <p:nvPr userDrawn="1"/>
        </p:nvCxnSpPr>
        <p:spPr>
          <a:xfrm>
            <a:off x="1159453" y="242339"/>
            <a:ext cx="0" cy="26193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userDrawn="1"/>
        </p:nvSpPr>
        <p:spPr>
          <a:xfrm>
            <a:off x="1282210" y="219795"/>
            <a:ext cx="2985839" cy="337185"/>
          </a:xfrm>
          <a:prstGeom prst="rect">
            <a:avLst/>
          </a:prstGeom>
          <a:noFill/>
          <a:effectLst>
            <a:reflection blurRad="6350" stA="50000" endA="300" endPos="38500" dist="50800" dir="5400000" sy="-100000" algn="bl" rotWithShape="0"/>
          </a:effectLst>
        </p:spPr>
        <p:txBody>
          <a:bodyPr wrap="square" rtlCol="0">
            <a:spAutoFit/>
          </a:bodyPr>
          <a:lstStyle/>
          <a:p>
            <a:r>
              <a:rPr lang="zh-CN" altLang="en-US" sz="1600" dirty="0">
                <a:solidFill>
                  <a:srgbClr val="262626"/>
                </a:solidFill>
                <a:latin typeface="微软雅黑" panose="020B0503020204020204" pitchFamily="34" charset="-122"/>
                <a:ea typeface="微软雅黑" panose="020B0503020204020204" pitchFamily="34" charset="-122"/>
                <a:sym typeface="方正兰亭中黑_GBK" pitchFamily="2" charset="-122"/>
              </a:rPr>
              <a:t>法律关系中的学校</a:t>
            </a:r>
            <a:endParaRPr lang="zh-CN" altLang="en-US" sz="1600" dirty="0">
              <a:solidFill>
                <a:srgbClr val="262626"/>
              </a:solidFill>
              <a:latin typeface="微软雅黑" panose="020B0503020204020204" pitchFamily="34" charset="-122"/>
              <a:ea typeface="微软雅黑" panose="020B0503020204020204" pitchFamily="34" charset="-122"/>
              <a:sym typeface="方正兰亭中黑_GBK" pitchFamily="2" charset="-122"/>
            </a:endParaRPr>
          </a:p>
        </p:txBody>
      </p:sp>
      <p:sp>
        <p:nvSpPr>
          <p:cNvPr id="9" name="矩形 8"/>
          <p:cNvSpPr/>
          <p:nvPr userDrawn="1"/>
        </p:nvSpPr>
        <p:spPr>
          <a:xfrm>
            <a:off x="10347647" y="260648"/>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第 </a:t>
            </a:r>
            <a:fld id="{2EEF1883-7A0E-4F66-9932-E581691AD397}" type="slidenum">
              <a:rPr lang="zh-CN" altLang="en-US" sz="1600">
                <a:solidFill>
                  <a:schemeClr val="tx1">
                    <a:lumMod val="75000"/>
                    <a:lumOff val="25000"/>
                  </a:schemeClr>
                </a:solidFill>
              </a:rPr>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页</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燕尾形 9"/>
          <p:cNvSpPr/>
          <p:nvPr userDrawn="1"/>
        </p:nvSpPr>
        <p:spPr>
          <a:xfrm>
            <a:off x="11931823" y="260648"/>
            <a:ext cx="216024" cy="432048"/>
          </a:xfrm>
          <a:prstGeom prst="chevron">
            <a:avLst/>
          </a:prstGeom>
          <a:solidFill>
            <a:srgbClr val="A1C921"/>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1" name="燕尾形 10"/>
          <p:cNvSpPr/>
          <p:nvPr userDrawn="1"/>
        </p:nvSpPr>
        <p:spPr>
          <a:xfrm>
            <a:off x="11499775" y="260648"/>
            <a:ext cx="216024" cy="432048"/>
          </a:xfrm>
          <a:prstGeom prst="chevron">
            <a:avLst/>
          </a:prstGeom>
          <a:solidFill>
            <a:srgbClr val="FFC000"/>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2" name="燕尾形 11"/>
          <p:cNvSpPr/>
          <p:nvPr userDrawn="1"/>
        </p:nvSpPr>
        <p:spPr>
          <a:xfrm>
            <a:off x="11715799" y="260648"/>
            <a:ext cx="216024" cy="432048"/>
          </a:xfrm>
          <a:prstGeom prst="chevron">
            <a:avLst/>
          </a:prstGeom>
          <a:solidFill>
            <a:srgbClr val="3333FF"/>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1.xml"/><Relationship Id="rId2" Type="http://schemas.openxmlformats.org/officeDocument/2006/relationships/image" Target="../media/image6.png"/><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4.xml"/><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7" name="TextBox 1"/>
          <p:cNvSpPr>
            <a:spLocks noChangeArrowheads="1"/>
          </p:cNvSpPr>
          <p:nvPr/>
        </p:nvSpPr>
        <p:spPr bwMode="auto">
          <a:xfrm>
            <a:off x="616030" y="2060474"/>
            <a:ext cx="7981950" cy="947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7263" tIns="58631" rIns="117263" bIns="58631">
            <a:spAutoFit/>
          </a:bodyPr>
          <a:lstStyle/>
          <a:p>
            <a:r>
              <a:rPr lang="zh-CN" altLang="en-US"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项目五</a:t>
            </a:r>
            <a:r>
              <a:rPr lang="en-US" altLang="zh-CN"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 </a:t>
            </a:r>
            <a:r>
              <a:rPr lang="zh-CN" altLang="en-US"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法律关系中的学校</a:t>
            </a:r>
            <a:endParaRPr lang="en-US" altLang="zh-CN"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endParaRPr>
          </a:p>
        </p:txBody>
      </p:sp>
      <p:sp>
        <p:nvSpPr>
          <p:cNvPr id="3080" name="矩形 7"/>
          <p:cNvSpPr>
            <a:spLocks noChangeArrowheads="1"/>
          </p:cNvSpPr>
          <p:nvPr/>
        </p:nvSpPr>
        <p:spPr bwMode="auto">
          <a:xfrm>
            <a:off x="11802328" y="1830706"/>
            <a:ext cx="396022" cy="1853564"/>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5" y="4250056"/>
            <a:ext cx="21583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30056" y="4250056"/>
            <a:ext cx="1820667"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8597900" y="4267200"/>
            <a:ext cx="410845" cy="1539240"/>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2139315" y="4266565"/>
            <a:ext cx="2520950" cy="1579245"/>
          </a:xfrm>
          <a:prstGeom prst="rect">
            <a:avLst/>
          </a:prstGeom>
        </p:spPr>
      </p:pic>
      <p:pic>
        <p:nvPicPr>
          <p:cNvPr id="6" name="图片 5"/>
          <p:cNvPicPr>
            <a:picLocks noChangeAspect="1"/>
          </p:cNvPicPr>
          <p:nvPr/>
        </p:nvPicPr>
        <p:blipFill>
          <a:blip r:embed="rId2"/>
          <a:stretch>
            <a:fillRect/>
          </a:stretch>
        </p:blipFill>
        <p:spPr>
          <a:xfrm>
            <a:off x="9347835" y="1830705"/>
            <a:ext cx="2456815" cy="1853565"/>
          </a:xfrm>
          <a:prstGeom prst="rect">
            <a:avLst/>
          </a:prstGeom>
        </p:spPr>
      </p:pic>
      <p:pic>
        <p:nvPicPr>
          <p:cNvPr id="10" name="图片 9"/>
          <p:cNvPicPr>
            <a:picLocks noChangeAspect="1"/>
          </p:cNvPicPr>
          <p:nvPr/>
        </p:nvPicPr>
        <p:blipFill>
          <a:blip r:embed="rId3"/>
          <a:stretch>
            <a:fillRect/>
          </a:stretch>
        </p:blipFill>
        <p:spPr>
          <a:xfrm>
            <a:off x="6450965" y="4250055"/>
            <a:ext cx="2305050" cy="155638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
        <p:push dir="u"/>
      </p:transition>
    </mc:Choice>
    <mc:Fallback>
      <p:transition>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wipe(left)">
                                      <p:cBhvr>
                                        <p:cTn id="7" dur="500"/>
                                        <p:tgtEl>
                                          <p:spTgt spid="30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80"/>
                                        </p:tgtEl>
                                        <p:attrNameLst>
                                          <p:attrName>style.visibility</p:attrName>
                                        </p:attrNameLst>
                                      </p:cBhvr>
                                      <p:to>
                                        <p:strVal val="visible"/>
                                      </p:to>
                                    </p:set>
                                    <p:animEffect transition="in" filter="wipe(left)">
                                      <p:cBhvr>
                                        <p:cTn id="11" dur="100"/>
                                        <p:tgtEl>
                                          <p:spTgt spid="3080"/>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3085"/>
                                        </p:tgtEl>
                                        <p:attrNameLst>
                                          <p:attrName>style.visibility</p:attrName>
                                        </p:attrNameLst>
                                      </p:cBhvr>
                                      <p:to>
                                        <p:strVal val="visible"/>
                                      </p:to>
                                    </p:set>
                                    <p:animEffect transition="in" filter="wipe(right)">
                                      <p:cBhvr>
                                        <p:cTn id="15" dur="100"/>
                                        <p:tgtEl>
                                          <p:spTgt spid="308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3083"/>
                                        </p:tgtEl>
                                        <p:attrNameLst>
                                          <p:attrName>style.visibility</p:attrName>
                                        </p:attrNameLst>
                                      </p:cBhvr>
                                      <p:to>
                                        <p:strVal val="visible"/>
                                      </p:to>
                                    </p:set>
                                    <p:animEffect transition="in" filter="wipe(right)">
                                      <p:cBhvr>
                                        <p:cTn id="19" dur="500"/>
                                        <p:tgtEl>
                                          <p:spTgt spid="3083"/>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081"/>
                                        </p:tgtEl>
                                        <p:attrNameLst>
                                          <p:attrName>style.visibility</p:attrName>
                                        </p:attrNameLst>
                                      </p:cBhvr>
                                      <p:to>
                                        <p:strVal val="visible"/>
                                      </p:to>
                                    </p:set>
                                    <p:animEffect transition="in" filter="wipe(right)">
                                      <p:cBhvr>
                                        <p:cTn id="23" dur="500"/>
                                        <p:tgtEl>
                                          <p:spTgt spid="3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p:bldP spid="3080" grpId="0" bldLvl="0" animBg="1" autoUpdateAnimBg="0"/>
      <p:bldP spid="3081" grpId="0" animBg="1"/>
      <p:bldP spid="3083" grpId="0" animBg="1"/>
      <p:bldP spid="3085"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564904"/>
            <a:ext cx="12195175" cy="2016224"/>
          </a:xfrm>
          <a:prstGeom prst="rect">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5175275" y="2639912"/>
            <a:ext cx="1249680" cy="521970"/>
          </a:xfrm>
          <a:prstGeom prst="rect">
            <a:avLst/>
          </a:prstGeom>
          <a:noFill/>
        </p:spPr>
        <p:txBody>
          <a:bodyPr wrap="none" rtlCol="0">
            <a:spAutoFit/>
          </a:bodyPr>
          <a:lstStyle/>
          <a:p>
            <a:pPr algn="r"/>
            <a:r>
              <a:rPr lang="zh-CN" altLang="en-US" sz="2800" dirty="0">
                <a:solidFill>
                  <a:schemeClr val="bg1"/>
                </a:solidFill>
                <a:latin typeface="微软雅黑" panose="020B0503020204020204" pitchFamily="34" charset="-122"/>
                <a:ea typeface="微软雅黑" panose="020B0503020204020204" pitchFamily="34" charset="-122"/>
              </a:rPr>
              <a:t>任务三</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8" name="文本占位符 3"/>
          <p:cNvSpPr txBox="1"/>
          <p:nvPr/>
        </p:nvSpPr>
        <p:spPr>
          <a:xfrm>
            <a:off x="5019055" y="3501009"/>
            <a:ext cx="6984776" cy="792087"/>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4000" dirty="0">
                <a:solidFill>
                  <a:schemeClr val="bg1"/>
                </a:solidFill>
                <a:ea typeface="微软雅黑" panose="020B0503020204020204" pitchFamily="34" charset="-122"/>
              </a:rPr>
              <a:t>依法治校</a:t>
            </a:r>
            <a:endParaRPr lang="zh-CN" altLang="en-US" sz="4000" dirty="0">
              <a:solidFill>
                <a:schemeClr val="bg1"/>
              </a:solidFill>
              <a:ea typeface="微软雅黑" panose="020B0503020204020204" pitchFamily="34" charset="-122"/>
            </a:endParaRPr>
          </a:p>
        </p:txBody>
      </p:sp>
      <p:sp>
        <p:nvSpPr>
          <p:cNvPr id="12" name="矩形 11"/>
          <p:cNvSpPr/>
          <p:nvPr/>
        </p:nvSpPr>
        <p:spPr>
          <a:xfrm>
            <a:off x="5163071" y="3167257"/>
            <a:ext cx="6624736" cy="45719"/>
          </a:xfrm>
          <a:prstGeom prst="rect">
            <a:avLst/>
          </a:prstGeom>
          <a:solidFill>
            <a:schemeClr val="bg1"/>
          </a:solidFill>
          <a:ln>
            <a:solidFill>
              <a:schemeClr val="bg1"/>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pic>
        <p:nvPicPr>
          <p:cNvPr id="2" name="图片 1" descr="7b0a20202020227069636672616d65646573223a20222670666d36353734363235312626737074313535262662647431303026267764743235353026220a7d0a"/>
          <p:cNvPicPr>
            <a:picLocks noChangeAspect="1"/>
          </p:cNvPicPr>
          <p:nvPr>
            <p:custDataLst>
              <p:tags r:id="rId1"/>
            </p:custDataLst>
          </p:nvPr>
        </p:nvPicPr>
        <p:blipFill>
          <a:blip r:embed="rId2">
            <a:extLst>
              <a:ext uri="{BEBA8EAE-BF5A-486C-A8C5-ECC9F3942E4B}">
                <a14:imgProps xmlns:a14="http://schemas.microsoft.com/office/drawing/2010/main">
                  <a14:imgLayer r:embed="rId3"/>
                </a14:imgProps>
              </a:ext>
            </a:extLst>
          </a:blip>
          <a:srcRect/>
          <a:stretch>
            <a:fillRect/>
          </a:stretch>
        </p:blipFill>
        <p:spPr>
          <a:xfrm>
            <a:off x="770890" y="2284095"/>
            <a:ext cx="3436620" cy="2578100"/>
          </a:xfrm>
          <a:prstGeom prst="rect">
            <a:avLst/>
          </a:prstGeom>
        </p:spPr>
      </p:pic>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562533" y="980309"/>
            <a:ext cx="3545066" cy="521970"/>
          </a:xfrm>
          <a:prstGeom prst="rect">
            <a:avLst/>
          </a:prstGeom>
          <a:noFill/>
        </p:spPr>
        <p:txBody>
          <a:bodyPr wrap="square" rtlCol="0">
            <a:spAutoFit/>
          </a:bodyPr>
          <a:lstStyle/>
          <a:p>
            <a:r>
              <a:rPr lang="zh-CN" altLang="en-US" sz="2800" dirty="0">
                <a:solidFill>
                  <a:srgbClr val="5F5E5C"/>
                </a:solidFill>
                <a:latin typeface="微软雅黑" panose="020B0503020204020204" pitchFamily="34" charset="-122"/>
                <a:ea typeface="微软雅黑" panose="020B0503020204020204" pitchFamily="34" charset="-122"/>
              </a:rPr>
              <a:t>一、依法治校的含义</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
        <p:nvSpPr>
          <p:cNvPr id="55" name="云形标注 6"/>
          <p:cNvSpPr>
            <a:spLocks noChangeArrowheads="1"/>
          </p:cNvSpPr>
          <p:nvPr/>
        </p:nvSpPr>
        <p:spPr bwMode="auto">
          <a:xfrm>
            <a:off x="3579495" y="2060575"/>
            <a:ext cx="8483600" cy="2117725"/>
          </a:xfrm>
          <a:prstGeom prst="flowChartAlternateProcess">
            <a:avLst/>
          </a:prstGeom>
          <a:ln>
            <a:solidFill>
              <a:srgbClr val="CC00CC"/>
            </a:solidFill>
          </a:ln>
          <a:effectLst>
            <a:outerShdw blurRad="76200" dir="13500000" sy="23000" kx="1200000" algn="br"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a:lstStyle/>
          <a:p>
            <a:pPr lvl="0"/>
            <a:r>
              <a:rPr lang="zh-CN" altLang="en-US" sz="2200" dirty="0" smtClean="0">
                <a:solidFill>
                  <a:srgbClr val="CC00CC"/>
                </a:solidFill>
                <a:latin typeface="微软雅黑" panose="020B0503020204020204" pitchFamily="34" charset="-122"/>
                <a:ea typeface="微软雅黑" panose="020B0503020204020204" pitchFamily="34" charset="-122"/>
              </a:rPr>
              <a:t>所谓依法治校，就是依据法律来管理教育，规范教育行为，即在社会主义民主的基础上，使教育工作逐步走上法制化、规范化轨道。具体来说就是用法律来规范教育管理活动，协调教育关系，指导教育活动，解决教育矛盾，保护学校和教师的合法权益，促进教育事业的健康快速发展。</a:t>
            </a:r>
            <a:endParaRPr lang="zh-CN" altLang="en-US" sz="2200" dirty="0" smtClean="0">
              <a:solidFill>
                <a:srgbClr val="CC00CC"/>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a:stretch>
            <a:fillRect/>
          </a:stretch>
        </p:blipFill>
        <p:spPr>
          <a:xfrm>
            <a:off x="-20955" y="2492375"/>
            <a:ext cx="2940685" cy="2371725"/>
          </a:xfrm>
          <a:prstGeom prst="rect">
            <a:avLst/>
          </a:prstGeom>
        </p:spPr>
      </p:pic>
      <p:grpSp>
        <p:nvGrpSpPr>
          <p:cNvPr id="10" name="组合 9"/>
          <p:cNvGrpSpPr/>
          <p:nvPr/>
        </p:nvGrpSpPr>
        <p:grpSpPr>
          <a:xfrm>
            <a:off x="4011295" y="4652645"/>
            <a:ext cx="7960918" cy="1008380"/>
            <a:chOff x="4255" y="4079"/>
            <a:chExt cx="11187" cy="1588"/>
          </a:xfrm>
        </p:grpSpPr>
        <p:cxnSp>
          <p:nvCxnSpPr>
            <p:cNvPr id="13" name="直接连接符 12"/>
            <p:cNvCxnSpPr/>
            <p:nvPr/>
          </p:nvCxnSpPr>
          <p:spPr>
            <a:xfrm>
              <a:off x="5502" y="5395"/>
              <a:ext cx="9940" cy="0"/>
            </a:xfrm>
            <a:prstGeom prst="line">
              <a:avLst/>
            </a:prstGeom>
            <a:ln>
              <a:solidFill>
                <a:srgbClr val="FC6204"/>
              </a:solidFill>
              <a:prstDash val="sysDash"/>
              <a:headEnd type="oval"/>
              <a:tailEnd type="oval"/>
            </a:ln>
          </p:spPr>
          <p:style>
            <a:lnRef idx="1">
              <a:schemeClr val="accent5"/>
            </a:lnRef>
            <a:fillRef idx="0">
              <a:schemeClr val="accent5"/>
            </a:fillRef>
            <a:effectRef idx="0">
              <a:schemeClr val="accent5"/>
            </a:effectRef>
            <a:fontRef idx="minor">
              <a:schemeClr val="tx1"/>
            </a:fontRef>
          </p:style>
        </p:cxnSp>
        <p:sp>
          <p:nvSpPr>
            <p:cNvPr id="19" name="矩形 18"/>
            <p:cNvSpPr/>
            <p:nvPr/>
          </p:nvSpPr>
          <p:spPr>
            <a:xfrm>
              <a:off x="5728" y="4079"/>
              <a:ext cx="9714" cy="1276"/>
            </a:xfrm>
            <a:prstGeom prst="rect">
              <a:avLst/>
            </a:prstGeom>
          </p:spPr>
          <p:txBody>
            <a:bodyPr wrap="square">
              <a:spAutoFit/>
            </a:bodyPr>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一是指各级政府、教育主管部门及其他行政机关按照法律法规管理学校各项具体事务，确保学校工作的顺利开展。</a:t>
              </a:r>
              <a:endParaRPr lang="zh-CN" altLang="en-US" dirty="0">
                <a:solidFill>
                  <a:srgbClr val="5F5E5C"/>
                </a:solidFill>
                <a:latin typeface="微软雅黑" panose="020B0503020204020204" pitchFamily="34" charset="-122"/>
                <a:ea typeface="微软雅黑" panose="020B0503020204020204" pitchFamily="34" charset="-122"/>
              </a:endParaRPr>
            </a:p>
          </p:txBody>
        </p:sp>
        <p:grpSp>
          <p:nvGrpSpPr>
            <p:cNvPr id="11" name="组合 20"/>
            <p:cNvGrpSpPr/>
            <p:nvPr/>
          </p:nvGrpSpPr>
          <p:grpSpPr>
            <a:xfrm>
              <a:off x="4255" y="4533"/>
              <a:ext cx="1134" cy="1134"/>
              <a:chOff x="3517604" y="1948503"/>
              <a:chExt cx="720000" cy="720000"/>
            </a:xfrm>
          </p:grpSpPr>
          <p:pic>
            <p:nvPicPr>
              <p:cNvPr id="12" name="Picture 3" descr="D:\Teliss_Tong\Copy\定期备份\工作备份\！PPT图片及版面资源\06-PPT精选插图\12-标签\png_icon_381.png"/>
              <p:cNvPicPr>
                <a:picLocks noChangeAspect="1" noChangeArrowheads="1"/>
              </p:cNvPicPr>
              <p:nvPr/>
            </p:nvPicPr>
            <p:blipFill>
              <a:blip r:embed="rId2" cstate="screen"/>
              <a:srcRect/>
              <a:stretch>
                <a:fillRect/>
              </a:stretch>
            </p:blipFill>
            <p:spPr bwMode="auto">
              <a:xfrm>
                <a:off x="3517604" y="1948503"/>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28"/>
              <p:cNvSpPr txBox="1"/>
              <p:nvPr/>
            </p:nvSpPr>
            <p:spPr>
              <a:xfrm>
                <a:off x="3697092" y="1948503"/>
                <a:ext cx="301529" cy="706667"/>
              </a:xfrm>
              <a:prstGeom prst="rect">
                <a:avLst/>
              </a:prstGeom>
              <a:noFill/>
            </p:spPr>
            <p:txBody>
              <a:bodyPr wrap="square" rtlCol="0">
                <a:spAutoFit/>
              </a:bodyPr>
              <a:p>
                <a:pPr algn="ctr"/>
                <a:r>
                  <a:rPr lang="en-US" altLang="zh-CN" sz="4000" dirty="0" smtClean="0">
                    <a:solidFill>
                      <a:prstClr val="white"/>
                    </a:solidFill>
                    <a:latin typeface="Broadway" pitchFamily="82" charset="0"/>
                    <a:ea typeface="微软雅黑" panose="020B0503020204020204" pitchFamily="34" charset="-122"/>
                  </a:rPr>
                  <a:t>1</a:t>
                </a:r>
                <a:endParaRPr lang="zh-CN" altLang="en-US" sz="4000" dirty="0">
                  <a:solidFill>
                    <a:prstClr val="white"/>
                  </a:solidFill>
                  <a:latin typeface="Broadway" pitchFamily="82" charset="0"/>
                  <a:ea typeface="微软雅黑" panose="020B0503020204020204" pitchFamily="34" charset="-122"/>
                </a:endParaRPr>
              </a:p>
            </p:txBody>
          </p:sp>
        </p:grpSp>
      </p:grpSp>
      <p:grpSp>
        <p:nvGrpSpPr>
          <p:cNvPr id="22" name="组合 21"/>
          <p:cNvGrpSpPr/>
          <p:nvPr/>
        </p:nvGrpSpPr>
        <p:grpSpPr>
          <a:xfrm>
            <a:off x="4083050" y="5661025"/>
            <a:ext cx="7960918" cy="1008380"/>
            <a:chOff x="4255" y="4079"/>
            <a:chExt cx="11187" cy="1588"/>
          </a:xfrm>
        </p:grpSpPr>
        <p:cxnSp>
          <p:nvCxnSpPr>
            <p:cNvPr id="23" name="直接连接符 22"/>
            <p:cNvCxnSpPr/>
            <p:nvPr/>
          </p:nvCxnSpPr>
          <p:spPr>
            <a:xfrm>
              <a:off x="5502" y="5395"/>
              <a:ext cx="9940" cy="0"/>
            </a:xfrm>
            <a:prstGeom prst="line">
              <a:avLst/>
            </a:prstGeom>
            <a:ln>
              <a:solidFill>
                <a:srgbClr val="FC6204"/>
              </a:solidFill>
              <a:prstDash val="sysDash"/>
              <a:headEnd type="oval"/>
              <a:tailEnd type="oval"/>
            </a:ln>
          </p:spPr>
          <p:style>
            <a:lnRef idx="1">
              <a:schemeClr val="accent5"/>
            </a:lnRef>
            <a:fillRef idx="0">
              <a:schemeClr val="accent5"/>
            </a:fillRef>
            <a:effectRef idx="0">
              <a:schemeClr val="accent5"/>
            </a:effectRef>
            <a:fontRef idx="minor">
              <a:schemeClr val="tx1"/>
            </a:fontRef>
          </p:style>
        </p:cxnSp>
        <p:sp>
          <p:nvSpPr>
            <p:cNvPr id="24" name="矩形 23"/>
            <p:cNvSpPr/>
            <p:nvPr/>
          </p:nvSpPr>
          <p:spPr>
            <a:xfrm>
              <a:off x="5728" y="4079"/>
              <a:ext cx="9714" cy="1276"/>
            </a:xfrm>
            <a:prstGeom prst="rect">
              <a:avLst/>
            </a:prstGeom>
          </p:spPr>
          <p:txBody>
            <a:bodyPr wrap="square">
              <a:spAutoFit/>
            </a:bodyPr>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二是指学校校长等管理者依照法律法规管理学校各项内部事务，并依法接受监督。</a:t>
              </a:r>
              <a:endParaRPr lang="zh-CN" altLang="en-US" dirty="0">
                <a:solidFill>
                  <a:srgbClr val="5F5E5C"/>
                </a:solidFill>
                <a:latin typeface="微软雅黑" panose="020B0503020204020204" pitchFamily="34" charset="-122"/>
                <a:ea typeface="微软雅黑" panose="020B0503020204020204" pitchFamily="34" charset="-122"/>
              </a:endParaRPr>
            </a:p>
          </p:txBody>
        </p:sp>
        <p:grpSp>
          <p:nvGrpSpPr>
            <p:cNvPr id="25" name="组合 20"/>
            <p:cNvGrpSpPr/>
            <p:nvPr/>
          </p:nvGrpSpPr>
          <p:grpSpPr>
            <a:xfrm>
              <a:off x="4255" y="4533"/>
              <a:ext cx="1134" cy="1134"/>
              <a:chOff x="3517604" y="1948503"/>
              <a:chExt cx="720000" cy="720000"/>
            </a:xfrm>
          </p:grpSpPr>
          <p:pic>
            <p:nvPicPr>
              <p:cNvPr id="26" name="Picture 3" descr="D:\Teliss_Tong\Copy\定期备份\工作备份\！PPT图片及版面资源\06-PPT精选插图\12-标签\png_icon_381.png"/>
              <p:cNvPicPr>
                <a:picLocks noChangeAspect="1" noChangeArrowheads="1"/>
              </p:cNvPicPr>
              <p:nvPr/>
            </p:nvPicPr>
            <p:blipFill>
              <a:blip r:embed="rId2" cstate="screen"/>
              <a:srcRect/>
              <a:stretch>
                <a:fillRect/>
              </a:stretch>
            </p:blipFill>
            <p:spPr bwMode="auto">
              <a:xfrm>
                <a:off x="3517604" y="1948503"/>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8"/>
              <p:cNvSpPr txBox="1"/>
              <p:nvPr/>
            </p:nvSpPr>
            <p:spPr>
              <a:xfrm>
                <a:off x="3697092" y="1948503"/>
                <a:ext cx="301529" cy="706667"/>
              </a:xfrm>
              <a:prstGeom prst="rect">
                <a:avLst/>
              </a:prstGeom>
              <a:noFill/>
            </p:spPr>
            <p:txBody>
              <a:bodyPr wrap="square" rtlCol="0">
                <a:spAutoFit/>
              </a:bodyPr>
              <a:p>
                <a:pPr algn="ctr"/>
                <a:r>
                  <a:rPr lang="en-US" altLang="zh-CN" sz="4000" dirty="0">
                    <a:solidFill>
                      <a:prstClr val="white"/>
                    </a:solidFill>
                    <a:latin typeface="Broadway" pitchFamily="82" charset="0"/>
                    <a:ea typeface="微软雅黑" panose="020B0503020204020204" pitchFamily="34" charset="-122"/>
                  </a:rPr>
                  <a:t>2</a:t>
                </a:r>
                <a:endParaRPr lang="en-US" altLang="zh-CN" sz="4000" dirty="0">
                  <a:solidFill>
                    <a:prstClr val="white"/>
                  </a:solidFill>
                  <a:latin typeface="Broadway" pitchFamily="82" charset="0"/>
                  <a:ea typeface="微软雅黑" panose="020B0503020204020204" pitchFamily="34" charset="-122"/>
                </a:endParaRPr>
              </a:p>
            </p:txBody>
          </p:sp>
        </p:grpSp>
      </p:grpSp>
      <p:sp>
        <p:nvSpPr>
          <p:cNvPr id="28" name="任意多边形 27"/>
          <p:cNvSpPr/>
          <p:nvPr/>
        </p:nvSpPr>
        <p:spPr>
          <a:xfrm>
            <a:off x="1562735" y="5445125"/>
            <a:ext cx="1979930" cy="699135"/>
          </a:xfrm>
          <a:custGeom>
            <a:avLst/>
            <a:gdLst>
              <a:gd name="connsiteX0" fmla="*/ 238128 w 4486009"/>
              <a:gd name="connsiteY0" fmla="*/ 0 h 914400"/>
              <a:gd name="connsiteX1" fmla="*/ 1053311 w 4486009"/>
              <a:gd name="connsiteY1" fmla="*/ 0 h 914400"/>
              <a:gd name="connsiteX2" fmla="*/ 4247881 w 4486009"/>
              <a:gd name="connsiteY2" fmla="*/ 0 h 914400"/>
              <a:gd name="connsiteX3" fmla="*/ 4486009 w 4486009"/>
              <a:gd name="connsiteY3" fmla="*/ 457200 h 914400"/>
              <a:gd name="connsiteX4" fmla="*/ 4247881 w 4486009"/>
              <a:gd name="connsiteY4" fmla="*/ 914400 h 914400"/>
              <a:gd name="connsiteX5" fmla="*/ 1053311 w 4486009"/>
              <a:gd name="connsiteY5" fmla="*/ 914400 h 914400"/>
              <a:gd name="connsiteX6" fmla="*/ 238128 w 4486009"/>
              <a:gd name="connsiteY6" fmla="*/ 914400 h 914400"/>
              <a:gd name="connsiteX7" fmla="*/ 0 w 4486009"/>
              <a:gd name="connsiteY7" fmla="*/ 45720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86009" h="914400">
                <a:moveTo>
                  <a:pt x="238128" y="0"/>
                </a:moveTo>
                <a:lnTo>
                  <a:pt x="1053311" y="0"/>
                </a:lnTo>
                <a:lnTo>
                  <a:pt x="4247881" y="0"/>
                </a:lnTo>
                <a:lnTo>
                  <a:pt x="4486009" y="457200"/>
                </a:lnTo>
                <a:lnTo>
                  <a:pt x="4247881" y="914400"/>
                </a:lnTo>
                <a:lnTo>
                  <a:pt x="1053311" y="914400"/>
                </a:lnTo>
                <a:lnTo>
                  <a:pt x="238128" y="914400"/>
                </a:lnTo>
                <a:lnTo>
                  <a:pt x="0" y="457200"/>
                </a:lnTo>
                <a:close/>
              </a:path>
            </a:pathLst>
          </a:custGeom>
          <a:solidFill>
            <a:srgbClr val="CC00CC"/>
          </a:solidFill>
          <a:ln w="22225" cap="flat" cmpd="sng" algn="ctr">
            <a:gradFill flip="none" rotWithShape="1">
              <a:gsLst>
                <a:gs pos="39000">
                  <a:sysClr val="window" lastClr="FFFFFF"/>
                </a:gs>
                <a:gs pos="100000">
                  <a:sysClr val="window" lastClr="FFFFFF">
                    <a:lumMod val="85000"/>
                  </a:sysClr>
                </a:gs>
              </a:gsLst>
              <a:lin ang="2700000" scaled="1"/>
              <a:tileRect/>
            </a:gradFill>
            <a:prstDash val="solid"/>
            <a:miter lim="800000"/>
          </a:ln>
          <a:effectLst>
            <a:outerShdw blurRad="254000" dist="127000" dir="2700000" algn="tl" rotWithShape="0">
              <a:prstClr val="black">
                <a:alpha val="21000"/>
              </a:prstClr>
            </a:outerShdw>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a:ln>
                  <a:noFill/>
                </a:ln>
                <a:solidFill>
                  <a:schemeClr val="tx1"/>
                </a:solidFill>
                <a:effectLst/>
                <a:uLnTx/>
                <a:uFillTx/>
                <a:latin typeface="Calibri" panose="020F0502020204030204"/>
                <a:ea typeface="宋体" panose="02010600030101010101" pitchFamily="2" charset="-122"/>
                <a:cs typeface="+mn-cs"/>
              </a:rPr>
              <a:t>两方面内容</a:t>
            </a:r>
            <a:endParaRPr kumimoji="0" lang="zh-CN" altLang="en-US" sz="2400" b="0" i="0" u="none" strike="noStrike" kern="0" cap="none" spc="0" normalizeH="0" baseline="0" noProof="0">
              <a:ln>
                <a:noFill/>
              </a:ln>
              <a:solidFill>
                <a:schemeClr val="tx1"/>
              </a:solidFill>
              <a:effectLst/>
              <a:uLnTx/>
              <a:uFillTx/>
              <a:latin typeface="Calibri" panose="020F0502020204030204"/>
              <a:ea typeface="宋体" panose="02010600030101010101" pitchFamily="2" charset="-122"/>
              <a:cs typeface="+mn-cs"/>
            </a:endParaRPr>
          </a:p>
        </p:txBody>
      </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gray">
          <a:xfrm>
            <a:off x="4345305" y="5715000"/>
            <a:ext cx="3409950" cy="306070"/>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E600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 name="Rectangle 5"/>
          <p:cNvSpPr>
            <a:spLocks noChangeArrowheads="1"/>
          </p:cNvSpPr>
          <p:nvPr/>
        </p:nvSpPr>
        <p:spPr bwMode="gray">
          <a:xfrm>
            <a:off x="1177925" y="5715000"/>
            <a:ext cx="3168015" cy="306070"/>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close/>
              </a:path>
            </a:pathLst>
          </a:custGeom>
          <a:solidFill>
            <a:srgbClr val="E600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 name="Rectangle 5"/>
          <p:cNvSpPr>
            <a:spLocks noChangeArrowheads="1"/>
          </p:cNvSpPr>
          <p:nvPr/>
        </p:nvSpPr>
        <p:spPr bwMode="gray">
          <a:xfrm>
            <a:off x="7801610" y="5701030"/>
            <a:ext cx="3194050" cy="320040"/>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E600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b="1" dirty="0">
              <a:solidFill>
                <a:schemeClr val="bg1"/>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4345267" y="2276872"/>
            <a:ext cx="12399" cy="3168352"/>
          </a:xfrm>
          <a:prstGeom prst="line">
            <a:avLst/>
          </a:prstGeom>
          <a:noFill/>
          <a:ln w="9525" cap="flat" cmpd="sng" algn="ctr">
            <a:solidFill>
              <a:srgbClr val="C5C5C5"/>
            </a:solidFill>
            <a:prstDash val="solid"/>
            <a:headEnd type="oval" w="med" len="med"/>
            <a:tailEnd type="oval" w="med" len="med"/>
          </a:ln>
          <a:effectLst/>
        </p:spPr>
      </p:cxnSp>
      <p:sp>
        <p:nvSpPr>
          <p:cNvPr id="7" name="TextBox 6"/>
          <p:cNvSpPr txBox="1"/>
          <p:nvPr/>
        </p:nvSpPr>
        <p:spPr>
          <a:xfrm>
            <a:off x="4490891" y="2276872"/>
            <a:ext cx="3264468" cy="33286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dirty="0">
                <a:latin typeface="微软雅黑" panose="020B0503020204020204" pitchFamily="34" charset="-122"/>
                <a:ea typeface="微软雅黑" panose="020B0503020204020204" pitchFamily="34" charset="-122"/>
              </a:rPr>
              <a:t>深化教育体制改革，推进政校分开、管办分离，构建政府、学校、社会之间新型关系，建设现代学校制度的内在要求；是适应教育发展新形势，提高管理水平与效益，维护学校、教师、学生各方合法权益，全面提高人才培养质量，实现教育现代化的重要保障。</a:t>
            </a:r>
            <a:endParaRPr lang="zh-CN" altLang="en-US" dirty="0">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1130623" y="2381308"/>
            <a:ext cx="0" cy="3063916"/>
          </a:xfrm>
          <a:prstGeom prst="line">
            <a:avLst/>
          </a:prstGeom>
          <a:noFill/>
          <a:ln w="9525" cap="flat" cmpd="sng" algn="ctr">
            <a:solidFill>
              <a:srgbClr val="C5C5C5"/>
            </a:solidFill>
            <a:prstDash val="solid"/>
            <a:headEnd type="oval" w="med" len="med"/>
            <a:tailEnd type="oval" w="med" len="med"/>
          </a:ln>
          <a:effectLst/>
        </p:spPr>
      </p:cxnSp>
      <p:sp>
        <p:nvSpPr>
          <p:cNvPr id="9" name="TextBox 6"/>
          <p:cNvSpPr txBox="1"/>
          <p:nvPr/>
        </p:nvSpPr>
        <p:spPr>
          <a:xfrm>
            <a:off x="1274639" y="2348880"/>
            <a:ext cx="2974232" cy="22491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dirty="0">
                <a:latin typeface="微软雅黑" panose="020B0503020204020204" pitchFamily="34" charset="-122"/>
                <a:ea typeface="微软雅黑" panose="020B0503020204020204" pitchFamily="34" charset="-122"/>
              </a:rPr>
              <a:t>推进依法治校，是学校适应加快建设社会主义法治国家要求，发挥法治在学校管理中的重要作用，提高学校治理法治化、科学化水平的客观需要；</a:t>
            </a:r>
            <a:endParaRPr lang="zh-CN" altLang="en-US" dirty="0">
              <a:latin typeface="微软雅黑" panose="020B0503020204020204" pitchFamily="34" charset="-122"/>
              <a:ea typeface="微软雅黑" panose="020B0503020204020204" pitchFamily="34" charset="-122"/>
            </a:endParaRPr>
          </a:p>
        </p:txBody>
      </p:sp>
      <p:cxnSp>
        <p:nvCxnSpPr>
          <p:cNvPr id="10" name="直接连接符 9"/>
          <p:cNvCxnSpPr/>
          <p:nvPr/>
        </p:nvCxnSpPr>
        <p:spPr>
          <a:xfrm flipH="1">
            <a:off x="7873379" y="2276872"/>
            <a:ext cx="280" cy="3168352"/>
          </a:xfrm>
          <a:prstGeom prst="line">
            <a:avLst/>
          </a:prstGeom>
          <a:noFill/>
          <a:ln w="9525" cap="flat" cmpd="sng" algn="ctr">
            <a:solidFill>
              <a:srgbClr val="C5C5C5"/>
            </a:solidFill>
            <a:prstDash val="solid"/>
            <a:headEnd type="oval" w="med" len="med"/>
            <a:tailEnd type="oval" w="med" len="med"/>
          </a:ln>
          <a:effectLst/>
        </p:spPr>
      </p:cxnSp>
      <p:sp>
        <p:nvSpPr>
          <p:cNvPr id="11" name="TextBox 6"/>
          <p:cNvSpPr txBox="1"/>
          <p:nvPr/>
        </p:nvSpPr>
        <p:spPr>
          <a:xfrm>
            <a:off x="8019283" y="2276872"/>
            <a:ext cx="3048444" cy="29686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dirty="0">
                <a:latin typeface="微软雅黑" panose="020B0503020204020204" pitchFamily="34" charset="-122"/>
                <a:ea typeface="微软雅黑" panose="020B0503020204020204" pitchFamily="34" charset="-122"/>
              </a:rPr>
              <a:t>目前，依法治校在与教育改革发展的新形势、新任务相比，与全面推进依法治国的新要求相比，还存在一些问题。为解决存在的问题，必须进一步深化教育改革，加快转变政府职能，全面加快推进依法治校。</a:t>
            </a:r>
            <a:endParaRPr lang="zh-CN" altLang="en-US" dirty="0">
              <a:latin typeface="微软雅黑" panose="020B0503020204020204" pitchFamily="34" charset="-122"/>
              <a:ea typeface="微软雅黑" panose="020B0503020204020204" pitchFamily="34" charset="-122"/>
            </a:endParaRPr>
          </a:p>
        </p:txBody>
      </p:sp>
      <p:sp>
        <p:nvSpPr>
          <p:cNvPr id="12" name="TextBox 8"/>
          <p:cNvSpPr txBox="1"/>
          <p:nvPr/>
        </p:nvSpPr>
        <p:spPr>
          <a:xfrm>
            <a:off x="562610" y="980440"/>
            <a:ext cx="525970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二、依法治校的重要性和必要性</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a:extLst>
              <a:ext uri="{28A0092B-C50C-407E-A947-70E740481C1C}">
                <a14:useLocalDpi xmlns:a14="http://schemas.microsoft.com/office/drawing/2010/main" val="0"/>
              </a:ext>
            </a:extLst>
          </a:blip>
          <a:srcRect t="82092"/>
          <a:stretch>
            <a:fillRect/>
          </a:stretch>
        </p:blipFill>
        <p:spPr>
          <a:xfrm>
            <a:off x="0" y="6373272"/>
            <a:ext cx="12198350" cy="152072"/>
          </a:xfrm>
          <a:prstGeom prst="rect">
            <a:avLst/>
          </a:prstGeom>
          <a:solidFill>
            <a:srgbClr val="E600E6"/>
          </a:solidFill>
        </p:spPr>
      </p:pic>
      <p:grpSp>
        <p:nvGrpSpPr>
          <p:cNvPr id="35" name="组合 100"/>
          <p:cNvGrpSpPr/>
          <p:nvPr/>
        </p:nvGrpSpPr>
        <p:grpSpPr bwMode="auto">
          <a:xfrm>
            <a:off x="1370965" y="2165985"/>
            <a:ext cx="1656715" cy="2961005"/>
            <a:chOff x="2653881" y="2177881"/>
            <a:chExt cx="1840602" cy="3686344"/>
          </a:xfrm>
        </p:grpSpPr>
        <p:sp>
          <p:nvSpPr>
            <p:cNvPr id="54" name="AutoShape 2"/>
            <p:cNvSpPr>
              <a:spLocks noChangeArrowheads="1"/>
            </p:cNvSpPr>
            <p:nvPr/>
          </p:nvSpPr>
          <p:spPr bwMode="auto">
            <a:xfrm>
              <a:off x="2653881" y="2177881"/>
              <a:ext cx="1840602" cy="2061805"/>
            </a:xfrm>
            <a:prstGeom prst="downArrowCallout">
              <a:avLst>
                <a:gd name="adj1" fmla="val 49880"/>
                <a:gd name="adj2" fmla="val 24940"/>
                <a:gd name="adj3" fmla="val 15258"/>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dirty="0">
                  <a:solidFill>
                    <a:srgbClr val="5F5E5C"/>
                  </a:solidFill>
                  <a:latin typeface="微软雅黑" panose="020B0503020204020204" pitchFamily="34" charset="-122"/>
                  <a:ea typeface="微软雅黑" panose="020B0503020204020204" pitchFamily="34" charset="-122"/>
                </a:rPr>
                <a:t>（一）牢固树立依法治校理念</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55" name="Freeform 7"/>
            <p:cNvSpPr/>
            <p:nvPr/>
          </p:nvSpPr>
          <p:spPr bwMode="auto">
            <a:xfrm>
              <a:off x="2995469" y="5534025"/>
              <a:ext cx="1134117" cy="330200"/>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E49302">
                    <a:alpha val="70000"/>
                  </a:srgbClr>
                </a:gs>
                <a:gs pos="100000">
                  <a:srgbClr val="800000">
                    <a:alpha val="0"/>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6" name="Oval 8"/>
            <p:cNvSpPr>
              <a:spLocks noChangeArrowheads="1"/>
            </p:cNvSpPr>
            <p:nvPr/>
          </p:nvSpPr>
          <p:spPr bwMode="auto">
            <a:xfrm>
              <a:off x="3035478" y="4381500"/>
              <a:ext cx="1087208" cy="1131887"/>
            </a:xfrm>
            <a:prstGeom prst="ellipse">
              <a:avLst/>
            </a:prstGeom>
            <a:solidFill>
              <a:srgbClr val="E49302"/>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7" name="Freeform 9"/>
            <p:cNvSpPr/>
            <p:nvPr/>
          </p:nvSpPr>
          <p:spPr bwMode="auto">
            <a:xfrm>
              <a:off x="3035480" y="4411663"/>
              <a:ext cx="1044436" cy="503237"/>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8" name="Rectangle 24"/>
            <p:cNvSpPr>
              <a:spLocks noChangeArrowheads="1"/>
            </p:cNvSpPr>
            <p:nvPr/>
          </p:nvSpPr>
          <p:spPr bwMode="auto">
            <a:xfrm>
              <a:off x="3410521" y="4694085"/>
              <a:ext cx="363667" cy="458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1</a:t>
              </a:r>
              <a:endParaRPr kumimoji="0" lang="zh-CN" altLang="en-US"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53" name="Rectangle 25"/>
          <p:cNvSpPr>
            <a:spLocks noChangeArrowheads="1"/>
          </p:cNvSpPr>
          <p:nvPr/>
        </p:nvSpPr>
        <p:spPr bwMode="auto">
          <a:xfrm>
            <a:off x="3595654" y="4211919"/>
            <a:ext cx="3273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2</a:t>
            </a:r>
            <a:endParaRPr kumimoji="0" lang="zh-CN" altLang="en-US"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nvGrpSpPr>
          <p:cNvPr id="4" name="组合 3"/>
          <p:cNvGrpSpPr/>
          <p:nvPr/>
        </p:nvGrpSpPr>
        <p:grpSpPr>
          <a:xfrm>
            <a:off x="4634230" y="2165350"/>
            <a:ext cx="1403350" cy="2961640"/>
            <a:chOff x="7298" y="3410"/>
            <a:chExt cx="2210" cy="4664"/>
          </a:xfrm>
        </p:grpSpPr>
        <p:sp>
          <p:nvSpPr>
            <p:cNvPr id="49" name="AutoShape 3"/>
            <p:cNvSpPr>
              <a:spLocks noChangeArrowheads="1"/>
            </p:cNvSpPr>
            <p:nvPr/>
          </p:nvSpPr>
          <p:spPr bwMode="auto">
            <a:xfrm>
              <a:off x="7298" y="3410"/>
              <a:ext cx="2210" cy="2794"/>
            </a:xfrm>
            <a:prstGeom prst="downArrowCallout">
              <a:avLst>
                <a:gd name="adj1" fmla="val 49880"/>
                <a:gd name="adj2" fmla="val 24940"/>
                <a:gd name="adj3" fmla="val 15258"/>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（三）健全科学决策、民主管理机制</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38" name="Freeform 13"/>
            <p:cNvSpPr/>
            <p:nvPr/>
          </p:nvSpPr>
          <p:spPr bwMode="auto">
            <a:xfrm>
              <a:off x="7450" y="7668"/>
              <a:ext cx="1396" cy="407"/>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7BC143">
                    <a:alpha val="70000"/>
                  </a:srgbClr>
                </a:gs>
                <a:gs pos="100000">
                  <a:srgbClr val="800000">
                    <a:alpha val="0"/>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9" name="Oval 14"/>
            <p:cNvSpPr>
              <a:spLocks noChangeArrowheads="1"/>
            </p:cNvSpPr>
            <p:nvPr/>
          </p:nvSpPr>
          <p:spPr bwMode="auto">
            <a:xfrm>
              <a:off x="7448" y="6248"/>
              <a:ext cx="1390" cy="1394"/>
            </a:xfrm>
            <a:prstGeom prst="ellipse">
              <a:avLst/>
            </a:prstGeom>
            <a:solidFill>
              <a:srgbClr val="7BC14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0" name="Freeform 15"/>
            <p:cNvSpPr/>
            <p:nvPr/>
          </p:nvSpPr>
          <p:spPr bwMode="auto">
            <a:xfrm>
              <a:off x="7499" y="6285"/>
              <a:ext cx="1287" cy="620"/>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1" name="Rectangle 26"/>
            <p:cNvSpPr>
              <a:spLocks noChangeArrowheads="1"/>
            </p:cNvSpPr>
            <p:nvPr/>
          </p:nvSpPr>
          <p:spPr bwMode="auto">
            <a:xfrm>
              <a:off x="7956" y="6633"/>
              <a:ext cx="515"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dirty="0" smtClean="0">
                  <a:solidFill>
                    <a:srgbClr val="FFFFFF"/>
                  </a:solidFill>
                  <a:latin typeface="微软雅黑" panose="020B0503020204020204" pitchFamily="34" charset="-122"/>
                  <a:ea typeface="微软雅黑" panose="020B0503020204020204" pitchFamily="34" charset="-122"/>
                </a:rPr>
                <a:t>3</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sp>
        <p:nvSpPr>
          <p:cNvPr id="42" name="AutoShape 5"/>
          <p:cNvSpPr>
            <a:spLocks noChangeArrowheads="1"/>
          </p:cNvSpPr>
          <p:nvPr/>
        </p:nvSpPr>
        <p:spPr bwMode="auto">
          <a:xfrm>
            <a:off x="7675793" y="2165449"/>
            <a:ext cx="1408272" cy="1801942"/>
          </a:xfrm>
          <a:prstGeom prst="downArrowCallout">
            <a:avLst>
              <a:gd name="adj1" fmla="val 49880"/>
              <a:gd name="adj2" fmla="val 24940"/>
              <a:gd name="adj3" fmla="val 15256"/>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742950" lvl="1" indent="-285750"/>
            <a:endParaRPr lang="zh-CN" altLang="en-US" sz="1100" b="0">
              <a:solidFill>
                <a:srgbClr val="5F5F5F"/>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6155690" y="2165350"/>
            <a:ext cx="1391920" cy="2962275"/>
            <a:chOff x="9694" y="3410"/>
            <a:chExt cx="2192" cy="4665"/>
          </a:xfrm>
        </p:grpSpPr>
        <p:sp>
          <p:nvSpPr>
            <p:cNvPr id="37" name="AutoShape 4"/>
            <p:cNvSpPr>
              <a:spLocks noChangeArrowheads="1"/>
            </p:cNvSpPr>
            <p:nvPr/>
          </p:nvSpPr>
          <p:spPr bwMode="auto">
            <a:xfrm>
              <a:off x="9694" y="3410"/>
              <a:ext cx="2128" cy="2838"/>
            </a:xfrm>
            <a:prstGeom prst="downArrowCallout">
              <a:avLst>
                <a:gd name="adj1" fmla="val 49880"/>
                <a:gd name="adj2" fmla="val 24940"/>
                <a:gd name="adj3" fmla="val 12664"/>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742950" lvl="1" indent="-285750"/>
              <a:endParaRPr lang="zh-CN" altLang="en-US" sz="1100" b="0">
                <a:solidFill>
                  <a:srgbClr val="5F5F5F"/>
                </a:solidFill>
                <a:latin typeface="微软雅黑" panose="020B0503020204020204" pitchFamily="34" charset="-122"/>
                <a:ea typeface="微软雅黑" panose="020B0503020204020204" pitchFamily="34" charset="-122"/>
              </a:endParaRPr>
            </a:p>
          </p:txBody>
        </p:sp>
        <p:sp>
          <p:nvSpPr>
            <p:cNvPr id="43" name="Freeform 16"/>
            <p:cNvSpPr/>
            <p:nvPr/>
          </p:nvSpPr>
          <p:spPr bwMode="auto">
            <a:xfrm>
              <a:off x="9893" y="7668"/>
              <a:ext cx="1752" cy="407"/>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00B0F0">
                    <a:alpha val="70000"/>
                  </a:srgbClr>
                </a:gs>
                <a:gs pos="100000">
                  <a:srgbClr val="800000">
                    <a:alpha val="0"/>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4" name="Oval 17"/>
            <p:cNvSpPr>
              <a:spLocks noChangeArrowheads="1"/>
            </p:cNvSpPr>
            <p:nvPr/>
          </p:nvSpPr>
          <p:spPr bwMode="auto">
            <a:xfrm>
              <a:off x="9954" y="6248"/>
              <a:ext cx="1443" cy="1394"/>
            </a:xfrm>
            <a:prstGeom prst="ellipse">
              <a:avLst/>
            </a:prstGeom>
            <a:solidFill>
              <a:srgbClr val="00B0F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5" name="Freeform 18"/>
            <p:cNvSpPr/>
            <p:nvPr/>
          </p:nvSpPr>
          <p:spPr bwMode="auto">
            <a:xfrm>
              <a:off x="9954" y="6285"/>
              <a:ext cx="1615" cy="620"/>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6" name="Rectangle 27"/>
            <p:cNvSpPr>
              <a:spLocks noChangeArrowheads="1"/>
            </p:cNvSpPr>
            <p:nvPr/>
          </p:nvSpPr>
          <p:spPr bwMode="auto">
            <a:xfrm>
              <a:off x="10489" y="6633"/>
              <a:ext cx="515"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dirty="0" smtClean="0">
                  <a:solidFill>
                    <a:srgbClr val="FFFFFF"/>
                  </a:solidFill>
                  <a:latin typeface="微软雅黑" panose="020B0503020204020204" pitchFamily="34" charset="-122"/>
                  <a:ea typeface="微软雅黑" panose="020B0503020204020204" pitchFamily="34" charset="-122"/>
                </a:rPr>
                <a:t>4</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47" name="Rectangle 38"/>
            <p:cNvSpPr>
              <a:spLocks noChangeArrowheads="1"/>
            </p:cNvSpPr>
            <p:nvPr/>
          </p:nvSpPr>
          <p:spPr bwMode="auto">
            <a:xfrm>
              <a:off x="9758" y="3763"/>
              <a:ext cx="2128" cy="2062"/>
            </a:xfrm>
            <a:prstGeom prst="rect">
              <a:avLst/>
            </a:prstGeom>
            <a:noFill/>
            <a:ln w="9525">
              <a:noFill/>
              <a:miter lim="800000"/>
            </a:ln>
            <a:effectLst>
              <a:prstShdw prst="shdw17" dist="17961" dir="2700000">
                <a:srgbClr val="4F81BD">
                  <a:gamma/>
                  <a:shade val="60000"/>
                  <a:invGamma/>
                </a:srgbClr>
              </a:prstShdw>
            </a:effectLst>
          </p:spPr>
          <p:txBody>
            <a:bodyPr wrap="square">
              <a:spAutoFit/>
            </a:bodyPr>
            <a:lstStyle/>
            <a:p>
              <a:pPr lvl="0">
                <a:lnSpc>
                  <a:spcPct val="110000"/>
                </a:lnSpc>
                <a:defRPr/>
              </a:pPr>
              <a:r>
                <a:rPr lang="zh-CN" altLang="en-US" dirty="0">
                  <a:solidFill>
                    <a:srgbClr val="5F5E5C"/>
                  </a:solidFill>
                  <a:latin typeface="微软雅黑" panose="020B0503020204020204" pitchFamily="34" charset="-122"/>
                  <a:ea typeface="微软雅黑" panose="020B0503020204020204" pitchFamily="34" charset="-122"/>
                </a:rPr>
                <a:t>（四）构建自由平等公正法治的育人环境</a:t>
              </a:r>
              <a:endParaRPr lang="zh-CN" altLang="en-US" dirty="0">
                <a:solidFill>
                  <a:srgbClr val="5F5E5C"/>
                </a:solidFill>
                <a:latin typeface="微软雅黑" panose="020B0503020204020204" pitchFamily="34" charset="-122"/>
                <a:ea typeface="微软雅黑" panose="020B0503020204020204" pitchFamily="34" charset="-122"/>
              </a:endParaRPr>
            </a:p>
          </p:txBody>
        </p:sp>
      </p:grpSp>
      <p:sp>
        <p:nvSpPr>
          <p:cNvPr id="48" name="Rectangle 39"/>
          <p:cNvSpPr>
            <a:spLocks noChangeArrowheads="1"/>
          </p:cNvSpPr>
          <p:nvPr/>
        </p:nvSpPr>
        <p:spPr bwMode="auto">
          <a:xfrm>
            <a:off x="7689625" y="2348967"/>
            <a:ext cx="1408272" cy="1170305"/>
          </a:xfrm>
          <a:prstGeom prst="rect">
            <a:avLst/>
          </a:prstGeom>
          <a:noFill/>
          <a:ln w="9525">
            <a:noFill/>
            <a:miter lim="800000"/>
          </a:ln>
          <a:effectLst>
            <a:prstShdw prst="shdw17" dist="17961" dir="2700000">
              <a:srgbClr val="4F81BD">
                <a:gamma/>
                <a:shade val="60000"/>
                <a:invGamma/>
              </a:srgbClr>
            </a:prstShdw>
          </a:effectLst>
        </p:spPr>
        <p:txBody>
          <a:bodyPr>
            <a:spAutoFit/>
          </a:body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（五）依法健全校内纠纷解决机制</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59" name="AutoShape 5"/>
          <p:cNvSpPr>
            <a:spLocks noChangeArrowheads="1"/>
          </p:cNvSpPr>
          <p:nvPr/>
        </p:nvSpPr>
        <p:spPr bwMode="auto">
          <a:xfrm>
            <a:off x="9227185" y="2137410"/>
            <a:ext cx="1938020" cy="1795145"/>
          </a:xfrm>
          <a:prstGeom prst="downArrowCallout">
            <a:avLst>
              <a:gd name="adj1" fmla="val 49880"/>
              <a:gd name="adj2" fmla="val 24940"/>
              <a:gd name="adj3" fmla="val 15256"/>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742950" lvl="1" indent="-285750"/>
            <a:endParaRPr lang="zh-CN" altLang="en-US" sz="1100" b="0">
              <a:solidFill>
                <a:srgbClr val="5F5F5F"/>
              </a:solidFill>
              <a:latin typeface="微软雅黑" panose="020B0503020204020204" pitchFamily="34" charset="-122"/>
              <a:ea typeface="微软雅黑" panose="020B0503020204020204" pitchFamily="34" charset="-122"/>
            </a:endParaRPr>
          </a:p>
        </p:txBody>
      </p:sp>
      <p:sp>
        <p:nvSpPr>
          <p:cNvPr id="60" name="Freeform 16"/>
          <p:cNvSpPr/>
          <p:nvPr/>
        </p:nvSpPr>
        <p:spPr bwMode="auto">
          <a:xfrm>
            <a:off x="7833616" y="4840922"/>
            <a:ext cx="1112709" cy="258307"/>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a:gsLst>
              <a:gs pos="0">
                <a:srgbClr val="E600E6"/>
              </a:gs>
              <a:gs pos="50000">
                <a:schemeClr val="bg1"/>
              </a:gs>
              <a:gs pos="100000">
                <a:schemeClr val="bg1"/>
              </a:gs>
            </a:gsLst>
            <a:lin ang="5400000" scaled="0"/>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1" name="Oval 17"/>
          <p:cNvSpPr>
            <a:spLocks noChangeArrowheads="1"/>
          </p:cNvSpPr>
          <p:nvPr/>
        </p:nvSpPr>
        <p:spPr bwMode="auto">
          <a:xfrm>
            <a:off x="7872112" y="3939329"/>
            <a:ext cx="916099" cy="885448"/>
          </a:xfrm>
          <a:prstGeom prst="ellipse">
            <a:avLst/>
          </a:prstGeom>
          <a:solidFill>
            <a:srgbClr val="E600E6"/>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2" name="Rectangle 39"/>
          <p:cNvSpPr>
            <a:spLocks noChangeArrowheads="1"/>
          </p:cNvSpPr>
          <p:nvPr/>
        </p:nvSpPr>
        <p:spPr bwMode="auto">
          <a:xfrm>
            <a:off x="9195435" y="2193290"/>
            <a:ext cx="1956435" cy="1529715"/>
          </a:xfrm>
          <a:prstGeom prst="rect">
            <a:avLst/>
          </a:prstGeom>
          <a:noFill/>
          <a:ln w="9525">
            <a:noFill/>
            <a:miter lim="800000"/>
          </a:ln>
          <a:effectLst>
            <a:prstShdw prst="shdw17" dist="17961" dir="2700000">
              <a:srgbClr val="4F81BD">
                <a:gamma/>
                <a:shade val="60000"/>
                <a:invGamma/>
              </a:srgbClr>
            </a:prstShdw>
          </a:effectLst>
        </p:spPr>
        <p:txBody>
          <a:bodyPr wrap="square">
            <a:spAutoFit/>
          </a:body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（六）开展法制宣传教育，形成浓厚的学校法治文化氛围</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64" name="Freeform 16"/>
          <p:cNvSpPr/>
          <p:nvPr/>
        </p:nvSpPr>
        <p:spPr bwMode="auto">
          <a:xfrm>
            <a:off x="9345784" y="4834231"/>
            <a:ext cx="1112709" cy="258307"/>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a:gsLst>
              <a:gs pos="0">
                <a:srgbClr val="7030A0"/>
              </a:gs>
              <a:gs pos="50000">
                <a:schemeClr val="bg1"/>
              </a:gs>
              <a:gs pos="100000">
                <a:schemeClr val="bg1"/>
              </a:gs>
            </a:gsLst>
            <a:lin ang="5400000" scaled="0"/>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5" name="Oval 17"/>
          <p:cNvSpPr>
            <a:spLocks noChangeArrowheads="1"/>
          </p:cNvSpPr>
          <p:nvPr/>
        </p:nvSpPr>
        <p:spPr bwMode="auto">
          <a:xfrm>
            <a:off x="9725275" y="3940893"/>
            <a:ext cx="916099" cy="885448"/>
          </a:xfrm>
          <a:prstGeom prst="ellipse">
            <a:avLst/>
          </a:prstGeom>
          <a:solidFill>
            <a:srgbClr val="7030A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5" name="组合 4"/>
          <p:cNvGrpSpPr/>
          <p:nvPr/>
        </p:nvGrpSpPr>
        <p:grpSpPr>
          <a:xfrm>
            <a:off x="3106420" y="2165350"/>
            <a:ext cx="1409700" cy="2962275"/>
            <a:chOff x="4892" y="3410"/>
            <a:chExt cx="2220" cy="4665"/>
          </a:xfrm>
        </p:grpSpPr>
        <p:sp>
          <p:nvSpPr>
            <p:cNvPr id="50" name="Freeform 10"/>
            <p:cNvSpPr/>
            <p:nvPr/>
          </p:nvSpPr>
          <p:spPr bwMode="auto">
            <a:xfrm>
              <a:off x="4998" y="7668"/>
              <a:ext cx="1748" cy="407"/>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F68426">
                    <a:alpha val="70000"/>
                  </a:srgbClr>
                </a:gs>
                <a:gs pos="100000">
                  <a:srgbClr val="800000">
                    <a:alpha val="0"/>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2" name="组合 1"/>
            <p:cNvGrpSpPr/>
            <p:nvPr/>
          </p:nvGrpSpPr>
          <p:grpSpPr>
            <a:xfrm>
              <a:off x="4892" y="3410"/>
              <a:ext cx="2220" cy="4232"/>
              <a:chOff x="4892" y="3410"/>
              <a:chExt cx="2220" cy="4232"/>
            </a:xfrm>
          </p:grpSpPr>
          <p:sp>
            <p:nvSpPr>
              <p:cNvPr id="51" name="Oval 11"/>
              <p:cNvSpPr>
                <a:spLocks noChangeArrowheads="1"/>
              </p:cNvSpPr>
              <p:nvPr/>
            </p:nvSpPr>
            <p:spPr bwMode="auto">
              <a:xfrm>
                <a:off x="5109" y="6248"/>
                <a:ext cx="1524" cy="1394"/>
              </a:xfrm>
              <a:prstGeom prst="ellipse">
                <a:avLst/>
              </a:prstGeom>
              <a:solidFill>
                <a:srgbClr val="F68426"/>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2" name="Freeform 12"/>
              <p:cNvSpPr/>
              <p:nvPr/>
            </p:nvSpPr>
            <p:spPr bwMode="auto">
              <a:xfrm>
                <a:off x="5058" y="6285"/>
                <a:ext cx="1611" cy="620"/>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3" name="AutoShape 5"/>
              <p:cNvSpPr>
                <a:spLocks noChangeArrowheads="1"/>
              </p:cNvSpPr>
              <p:nvPr/>
            </p:nvSpPr>
            <p:spPr bwMode="auto">
              <a:xfrm>
                <a:off x="4892" y="3410"/>
                <a:ext cx="2218" cy="2783"/>
              </a:xfrm>
              <a:prstGeom prst="downArrowCallout">
                <a:avLst>
                  <a:gd name="adj1" fmla="val 49880"/>
                  <a:gd name="adj2" fmla="val 24940"/>
                  <a:gd name="adj3" fmla="val 15256"/>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742950" lvl="1" indent="-285750"/>
                <a:endParaRPr lang="zh-CN" altLang="en-US" sz="1100" b="0">
                  <a:solidFill>
                    <a:srgbClr val="5F5F5F"/>
                  </a:solidFill>
                  <a:latin typeface="微软雅黑" panose="020B0503020204020204" pitchFamily="34" charset="-122"/>
                  <a:ea typeface="微软雅黑" panose="020B0503020204020204" pitchFamily="34" charset="-122"/>
                </a:endParaRPr>
              </a:p>
            </p:txBody>
          </p:sp>
          <p:sp>
            <p:nvSpPr>
              <p:cNvPr id="66" name="Rectangle 39"/>
              <p:cNvSpPr>
                <a:spLocks noChangeArrowheads="1"/>
              </p:cNvSpPr>
              <p:nvPr/>
            </p:nvSpPr>
            <p:spPr bwMode="auto">
              <a:xfrm>
                <a:off x="4894" y="3699"/>
                <a:ext cx="2218" cy="2409"/>
              </a:xfrm>
              <a:prstGeom prst="rect">
                <a:avLst/>
              </a:prstGeom>
              <a:noFill/>
              <a:ln w="9525">
                <a:noFill/>
                <a:miter lim="800000"/>
              </a:ln>
              <a:effectLst>
                <a:prstShdw prst="shdw17" dist="17961" dir="2700000">
                  <a:srgbClr val="4F81BD">
                    <a:gamma/>
                    <a:shade val="60000"/>
                    <a:invGamma/>
                  </a:srgbClr>
                </a:prstShdw>
              </a:effectLst>
            </p:spPr>
            <p:txBody>
              <a:bodyPr>
                <a:spAutoFit/>
              </a:bodyPr>
              <a:lstStyle/>
              <a:p>
                <a:pPr>
                  <a:lnSpc>
                    <a:spcPct val="130000"/>
                  </a:lnSpc>
                </a:pPr>
                <a:r>
                  <a:rPr lang="zh-CN" dirty="0">
                    <a:solidFill>
                      <a:srgbClr val="5F5E5C"/>
                    </a:solidFill>
                    <a:latin typeface="微软雅黑" panose="020B0503020204020204" pitchFamily="34" charset="-122"/>
                    <a:ea typeface="微软雅黑" panose="020B0503020204020204" pitchFamily="34" charset="-122"/>
                  </a:rPr>
                  <a:t>（二）</a:t>
                </a:r>
                <a:r>
                  <a:rPr dirty="0">
                    <a:solidFill>
                      <a:srgbClr val="5F5E5C"/>
                    </a:solidFill>
                    <a:latin typeface="微软雅黑" panose="020B0503020204020204" pitchFamily="34" charset="-122"/>
                    <a:ea typeface="微软雅黑" panose="020B0503020204020204" pitchFamily="34" charset="-122"/>
                  </a:rPr>
                  <a:t>健全完善学校的各项规章制度</a:t>
                </a:r>
                <a:endParaRPr dirty="0">
                  <a:solidFill>
                    <a:srgbClr val="5F5E5C"/>
                  </a:solidFill>
                  <a:latin typeface="微软雅黑" panose="020B0503020204020204" pitchFamily="34" charset="-122"/>
                  <a:ea typeface="微软雅黑" panose="020B0503020204020204" pitchFamily="34" charset="-122"/>
                </a:endParaRPr>
              </a:p>
            </p:txBody>
          </p:sp>
        </p:grpSp>
      </p:grpSp>
      <p:sp>
        <p:nvSpPr>
          <p:cNvPr id="67" name="Freeform 18"/>
          <p:cNvSpPr/>
          <p:nvPr/>
        </p:nvSpPr>
        <p:spPr bwMode="auto">
          <a:xfrm>
            <a:off x="7881708" y="3981692"/>
            <a:ext cx="1025779" cy="393670"/>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68" name="Rectangle 27"/>
          <p:cNvSpPr>
            <a:spLocks noChangeArrowheads="1"/>
          </p:cNvSpPr>
          <p:nvPr/>
        </p:nvSpPr>
        <p:spPr bwMode="auto">
          <a:xfrm>
            <a:off x="8221743" y="4202623"/>
            <a:ext cx="3273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dirty="0" smtClean="0">
                <a:solidFill>
                  <a:srgbClr val="FFFFFF"/>
                </a:solidFill>
                <a:latin typeface="微软雅黑" panose="020B0503020204020204" pitchFamily="34" charset="-122"/>
                <a:ea typeface="微软雅黑" panose="020B0503020204020204" pitchFamily="34" charset="-122"/>
              </a:rPr>
              <a:t>5</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69" name="Freeform 18"/>
          <p:cNvSpPr/>
          <p:nvPr/>
        </p:nvSpPr>
        <p:spPr bwMode="auto">
          <a:xfrm>
            <a:off x="9724980" y="3960471"/>
            <a:ext cx="1025779" cy="393670"/>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0" name="Rectangle 27"/>
          <p:cNvSpPr>
            <a:spLocks noChangeArrowheads="1"/>
          </p:cNvSpPr>
          <p:nvPr/>
        </p:nvSpPr>
        <p:spPr bwMode="auto">
          <a:xfrm>
            <a:off x="9973575" y="4220772"/>
            <a:ext cx="3273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dirty="0" smtClean="0">
                <a:solidFill>
                  <a:srgbClr val="FFFFFF"/>
                </a:solidFill>
                <a:latin typeface="微软雅黑" panose="020B0503020204020204" pitchFamily="34" charset="-122"/>
                <a:ea typeface="微软雅黑" panose="020B0503020204020204" pitchFamily="34" charset="-122"/>
              </a:rPr>
              <a:t>6</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12" name="TextBox 8"/>
          <p:cNvSpPr txBox="1"/>
          <p:nvPr/>
        </p:nvSpPr>
        <p:spPr>
          <a:xfrm>
            <a:off x="562610" y="980440"/>
            <a:ext cx="525970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三、全面推进依法治校</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
        <p:nvSpPr>
          <p:cNvPr id="8" name="Rectangle 24"/>
          <p:cNvSpPr>
            <a:spLocks noChangeArrowheads="1"/>
          </p:cNvSpPr>
          <p:nvPr/>
        </p:nvSpPr>
        <p:spPr bwMode="auto">
          <a:xfrm>
            <a:off x="3583007" y="4354159"/>
            <a:ext cx="3238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p>
            <a:pPr marL="0" marR="0" lvl="0" indent="0"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2</a:t>
            </a:r>
            <a:endParaRPr kumimoji="0" lang="en-US" altLang="zh-CN"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0" name="矩形 7"/>
          <p:cNvSpPr>
            <a:spLocks noChangeArrowheads="1"/>
          </p:cNvSpPr>
          <p:nvPr/>
        </p:nvSpPr>
        <p:spPr bwMode="auto">
          <a:xfrm>
            <a:off x="11859816" y="3471851"/>
            <a:ext cx="339466" cy="1530679"/>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6" y="3429000"/>
            <a:ext cx="21325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12534" y="3429000"/>
            <a:ext cx="2134712"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8979495" y="3448431"/>
            <a:ext cx="477196" cy="1554099"/>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标题 1"/>
          <p:cNvSpPr txBox="1">
            <a:spLocks noChangeArrowheads="1"/>
          </p:cNvSpPr>
          <p:nvPr/>
        </p:nvSpPr>
        <p:spPr>
          <a:xfrm>
            <a:off x="2787002" y="1298858"/>
            <a:ext cx="7560839"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7200" dirty="0" smtClean="0">
                <a:solidFill>
                  <a:srgbClr val="FFC000"/>
                </a:solidFill>
                <a:effectLst>
                  <a:reflection blurRad="6350" stA="55000" endA="300" endPos="45500" dir="5400000" sy="-100000" algn="bl" rotWithShape="0"/>
                </a:effectLst>
                <a:latin typeface="Broadway" pitchFamily="82" charset="0"/>
                <a:sym typeface="Impact" panose="020B0806030902050204" pitchFamily="34" charset="0"/>
              </a:rPr>
              <a:t>Thank </a:t>
            </a:r>
            <a:r>
              <a:rPr lang="en-US" altLang="zh-CN" sz="7200" dirty="0" smtClean="0">
                <a:solidFill>
                  <a:srgbClr val="FFC000"/>
                </a:solidFill>
                <a:effectLst>
                  <a:reflection blurRad="6350" stA="55000" endA="300" endPos="45500" dir="5400000" sy="-100000" algn="bl" rotWithShape="0"/>
                </a:effectLst>
                <a:latin typeface="Broadway" pitchFamily="82" charset="0"/>
                <a:sym typeface="Impact" panose="020B0806030902050204" pitchFamily="34" charset="0"/>
              </a:rPr>
              <a:t>You</a:t>
            </a:r>
            <a:endParaRPr lang="zh-CN" altLang="en-US" sz="3200" dirty="0">
              <a:solidFill>
                <a:srgbClr val="FFC000"/>
              </a:solidFill>
              <a:effectLst>
                <a:reflection blurRad="6350" stA="55000" endA="300" endPos="45500" dir="5400000" sy="-100000" algn="bl" rotWithShape="0"/>
              </a:effectLst>
              <a:latin typeface="Broadway" pitchFamily="82" charset="0"/>
            </a:endParaRPr>
          </a:p>
        </p:txBody>
      </p:sp>
      <p:pic>
        <p:nvPicPr>
          <p:cNvPr id="3" name="图片 2"/>
          <p:cNvPicPr>
            <a:picLocks noChangeAspect="1"/>
          </p:cNvPicPr>
          <p:nvPr/>
        </p:nvPicPr>
        <p:blipFill>
          <a:blip r:embed="rId1"/>
          <a:stretch>
            <a:fillRect/>
          </a:stretch>
        </p:blipFill>
        <p:spPr>
          <a:xfrm>
            <a:off x="2136775" y="3432175"/>
            <a:ext cx="2475865" cy="1533525"/>
          </a:xfrm>
          <a:prstGeom prst="rect">
            <a:avLst/>
          </a:prstGeom>
        </p:spPr>
      </p:pic>
      <p:pic>
        <p:nvPicPr>
          <p:cNvPr id="4" name="图片 3"/>
          <p:cNvPicPr>
            <a:picLocks noChangeAspect="1"/>
          </p:cNvPicPr>
          <p:nvPr/>
        </p:nvPicPr>
        <p:blipFill>
          <a:blip r:embed="rId2"/>
          <a:stretch>
            <a:fillRect/>
          </a:stretch>
        </p:blipFill>
        <p:spPr>
          <a:xfrm>
            <a:off x="9458325" y="3454400"/>
            <a:ext cx="2399665" cy="1518920"/>
          </a:xfrm>
          <a:prstGeom prst="rect">
            <a:avLst/>
          </a:prstGeom>
        </p:spPr>
      </p:pic>
      <p:pic>
        <p:nvPicPr>
          <p:cNvPr id="5" name="图片 4"/>
          <p:cNvPicPr>
            <a:picLocks noChangeAspect="1"/>
          </p:cNvPicPr>
          <p:nvPr/>
        </p:nvPicPr>
        <p:blipFill>
          <a:blip r:embed="rId3"/>
          <a:stretch>
            <a:fillRect/>
          </a:stretch>
        </p:blipFill>
        <p:spPr>
          <a:xfrm>
            <a:off x="6675755" y="3428365"/>
            <a:ext cx="2362200" cy="1564005"/>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6" dur="600" fill="hold"/>
                                        <p:tgtEl>
                                          <p:spTgt spid="33"/>
                                        </p:tgtEl>
                                        <p:attrNameLst>
                                          <p:attrName>ppt_x</p:attrName>
                                          <p:attrName>ppt_y</p:attrName>
                                        </p:attrNameLst>
                                      </p:cBhvr>
                                      <p:rCtr x="13" y="599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564904"/>
            <a:ext cx="12195175" cy="2016224"/>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4742061" y="2833773"/>
            <a:ext cx="1249680" cy="521970"/>
          </a:xfrm>
          <a:prstGeom prst="rect">
            <a:avLst/>
          </a:prstGeom>
          <a:noFill/>
        </p:spPr>
        <p:txBody>
          <a:bodyPr wrap="none" rtlCol="0">
            <a:spAutoFit/>
          </a:bodyPr>
          <a:lstStyle/>
          <a:p>
            <a:pPr algn="r"/>
            <a:r>
              <a:rPr lang="zh-CN" altLang="en-US" sz="2800" dirty="0">
                <a:solidFill>
                  <a:schemeClr val="bg1"/>
                </a:solidFill>
                <a:latin typeface="微软雅黑" panose="020B0503020204020204" pitchFamily="34" charset="-122"/>
                <a:ea typeface="微软雅黑" panose="020B0503020204020204" pitchFamily="34" charset="-122"/>
              </a:rPr>
              <a:t>任务一</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8" name="文本占位符 3"/>
          <p:cNvSpPr txBox="1"/>
          <p:nvPr/>
        </p:nvSpPr>
        <p:spPr>
          <a:xfrm>
            <a:off x="4514999" y="3095383"/>
            <a:ext cx="7848872" cy="1728191"/>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4800" dirty="0">
                <a:solidFill>
                  <a:schemeClr val="bg1"/>
                </a:solidFill>
                <a:ea typeface="微软雅黑" panose="020B0503020204020204" pitchFamily="34" charset="-122"/>
              </a:rPr>
              <a:t>学校的法律地位概述</a:t>
            </a:r>
            <a:endParaRPr lang="zh-CN" altLang="en-US" sz="4800" dirty="0">
              <a:solidFill>
                <a:schemeClr val="bg1"/>
              </a:solidFill>
              <a:ea typeface="微软雅黑" panose="020B0503020204020204" pitchFamily="34" charset="-122"/>
            </a:endParaRPr>
          </a:p>
        </p:txBody>
      </p:sp>
      <p:sp>
        <p:nvSpPr>
          <p:cNvPr id="12" name="矩形 11"/>
          <p:cNvSpPr/>
          <p:nvPr/>
        </p:nvSpPr>
        <p:spPr>
          <a:xfrm>
            <a:off x="4659015" y="3417450"/>
            <a:ext cx="7200800" cy="45719"/>
          </a:xfrm>
          <a:prstGeom prst="rect">
            <a:avLst/>
          </a:prstGeom>
          <a:solidFill>
            <a:schemeClr val="bg1"/>
          </a:solidFill>
          <a:ln>
            <a:solidFill>
              <a:schemeClr val="bg1"/>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pic>
        <p:nvPicPr>
          <p:cNvPr id="2" name="图片 1" descr="7b0a20202020227069636672616d65646573223a20222670666d36353734363235312626737074313535262662647431303026267764743235353026220a7d0a"/>
          <p:cNvPicPr>
            <a:picLocks noChangeAspect="1"/>
          </p:cNvPicPr>
          <p:nvPr>
            <p:custDataLst>
              <p:tags r:id="rId1"/>
            </p:custDataLst>
          </p:nvPr>
        </p:nvPicPr>
        <p:blipFill>
          <a:blip r:embed="rId2">
            <a:extLst>
              <a:ext uri="{BEBA8EAE-BF5A-486C-A8C5-ECC9F3942E4B}">
                <a14:imgProps xmlns:a14="http://schemas.microsoft.com/office/drawing/2010/main">
                  <a14:imgLayer r:embed="rId3"/>
                </a14:imgProps>
              </a:ext>
            </a:extLst>
          </a:blip>
          <a:srcRect/>
          <a:stretch>
            <a:fillRect/>
          </a:stretch>
        </p:blipFill>
        <p:spPr>
          <a:xfrm>
            <a:off x="842645" y="2436495"/>
            <a:ext cx="3181985" cy="2386965"/>
          </a:xfrm>
          <a:prstGeom prst="rect">
            <a:avLst/>
          </a:prstGeom>
        </p:spPr>
      </p:pic>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562533" y="980309"/>
            <a:ext cx="3545066" cy="521970"/>
          </a:xfrm>
          <a:prstGeom prst="rect">
            <a:avLst/>
          </a:prstGeom>
          <a:noFill/>
        </p:spPr>
        <p:txBody>
          <a:bodyPr wrap="square" rtlCol="0">
            <a:spAutoFit/>
          </a:bodyPr>
          <a:lstStyle/>
          <a:p>
            <a:r>
              <a:rPr lang="zh-CN" altLang="en-US" sz="2800" dirty="0">
                <a:solidFill>
                  <a:srgbClr val="5F5E5C"/>
                </a:solidFill>
                <a:latin typeface="微软雅黑" panose="020B0503020204020204" pitchFamily="34" charset="-122"/>
                <a:ea typeface="微软雅黑" panose="020B0503020204020204" pitchFamily="34" charset="-122"/>
              </a:rPr>
              <a:t>一、学校的法律地位</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
        <p:nvSpPr>
          <p:cNvPr id="55" name="云形标注 6"/>
          <p:cNvSpPr>
            <a:spLocks noChangeArrowheads="1"/>
          </p:cNvSpPr>
          <p:nvPr/>
        </p:nvSpPr>
        <p:spPr bwMode="auto">
          <a:xfrm>
            <a:off x="5118735" y="1986915"/>
            <a:ext cx="6590030" cy="1111885"/>
          </a:xfrm>
          <a:prstGeom prst="flowChartAlternateProcess">
            <a:avLst/>
          </a:prstGeom>
          <a:effectLst>
            <a:outerShdw blurRad="76200" dir="13500000" sy="23000" kx="1200000" algn="br"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a:lstStyle/>
          <a:p>
            <a:pPr lvl="0"/>
            <a:r>
              <a:rPr lang="zh-CN" altLang="en-US" dirty="0" smtClean="0">
                <a:solidFill>
                  <a:srgbClr val="4F81BD"/>
                </a:solidFill>
                <a:latin typeface="微软雅黑" panose="020B0503020204020204" pitchFamily="34" charset="-122"/>
                <a:ea typeface="微软雅黑" panose="020B0503020204020204" pitchFamily="34" charset="-122"/>
              </a:rPr>
              <a:t>所谓学校法律地位，是指学校作为实施教育教学活动的组织机构，在法律上享有的权利能力、行为能力以及责任能力，并以这三种能力在具体的法律关系中取得的主体资格。</a:t>
            </a:r>
            <a:endParaRPr lang="zh-CN" altLang="en-US" sz="4800" dirty="0">
              <a:latin typeface="微软雅黑" panose="020B0503020204020204" pitchFamily="34" charset="-122"/>
              <a:ea typeface="微软雅黑" panose="020B0503020204020204" pitchFamily="34" charset="-122"/>
            </a:endParaRPr>
          </a:p>
        </p:txBody>
      </p:sp>
      <p:cxnSp>
        <p:nvCxnSpPr>
          <p:cNvPr id="57" name="直接连接符 56"/>
          <p:cNvCxnSpPr/>
          <p:nvPr/>
        </p:nvCxnSpPr>
        <p:spPr>
          <a:xfrm>
            <a:off x="5313414" y="4009675"/>
            <a:ext cx="5532731" cy="0"/>
          </a:xfrm>
          <a:prstGeom prst="line">
            <a:avLst/>
          </a:prstGeom>
          <a:ln>
            <a:solidFill>
              <a:srgbClr val="FC6204"/>
            </a:solidFill>
            <a:prstDash val="sysDash"/>
            <a:headEnd type="oval"/>
            <a:tailEnd type="oval"/>
          </a:ln>
        </p:spPr>
        <p:style>
          <a:lnRef idx="1">
            <a:schemeClr val="accent5"/>
          </a:lnRef>
          <a:fillRef idx="0">
            <a:schemeClr val="accent5"/>
          </a:fillRef>
          <a:effectRef idx="0">
            <a:schemeClr val="accent5"/>
          </a:effectRef>
          <a:fontRef idx="minor">
            <a:schemeClr val="tx1"/>
          </a:fontRef>
        </p:style>
      </p:cxnSp>
      <p:sp>
        <p:nvSpPr>
          <p:cNvPr id="58" name="矩形 57"/>
          <p:cNvSpPr/>
          <p:nvPr/>
        </p:nvSpPr>
        <p:spPr>
          <a:xfrm>
            <a:off x="5778048" y="3485490"/>
            <a:ext cx="6297791" cy="423545"/>
          </a:xfrm>
          <a:prstGeom prst="rect">
            <a:avLst/>
          </a:prstGeom>
        </p:spPr>
        <p:txBody>
          <a:bodyPr wrap="square">
            <a:spAutoFit/>
          </a:bodyPr>
          <a:lstStyle/>
          <a:p>
            <a:pPr>
              <a:lnSpc>
                <a:spcPct val="12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第一，学校的法律地位是法律赋予的</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59" name="组合 20"/>
          <p:cNvGrpSpPr/>
          <p:nvPr/>
        </p:nvGrpSpPr>
        <p:grpSpPr>
          <a:xfrm>
            <a:off x="4982990" y="3604780"/>
            <a:ext cx="720375" cy="720000"/>
            <a:chOff x="3517604" y="1948503"/>
            <a:chExt cx="720000" cy="720000"/>
          </a:xfrm>
        </p:grpSpPr>
        <p:pic>
          <p:nvPicPr>
            <p:cNvPr id="60" name="Picture 3" descr="D:\Teliss_Tong\Copy\定期备份\工作备份\！PPT图片及版面资源\06-PPT精选插图\12-标签\png_icon_381.png"/>
            <p:cNvPicPr>
              <a:picLocks noChangeAspect="1" noChangeArrowheads="1"/>
            </p:cNvPicPr>
            <p:nvPr/>
          </p:nvPicPr>
          <p:blipFill>
            <a:blip r:embed="rId1" cstate="screen"/>
            <a:srcRect/>
            <a:stretch>
              <a:fillRect/>
            </a:stretch>
          </p:blipFill>
          <p:spPr bwMode="auto">
            <a:xfrm>
              <a:off x="3517604" y="1948503"/>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61" name="TextBox 28"/>
            <p:cNvSpPr txBox="1"/>
            <p:nvPr/>
          </p:nvSpPr>
          <p:spPr>
            <a:xfrm>
              <a:off x="3697092" y="1948503"/>
              <a:ext cx="301529" cy="707886"/>
            </a:xfrm>
            <a:prstGeom prst="rect">
              <a:avLst/>
            </a:prstGeom>
            <a:noFill/>
          </p:spPr>
          <p:txBody>
            <a:bodyPr wrap="none" rtlCol="0">
              <a:spAutoFit/>
            </a:bodyPr>
            <a:lstStyle/>
            <a:p>
              <a:pPr algn="ctr"/>
              <a:r>
                <a:rPr lang="en-US" altLang="zh-CN" sz="4000" dirty="0" smtClean="0">
                  <a:solidFill>
                    <a:prstClr val="white"/>
                  </a:solidFill>
                  <a:latin typeface="Broadway" pitchFamily="82" charset="0"/>
                  <a:ea typeface="微软雅黑" panose="020B0503020204020204" pitchFamily="34" charset="-122"/>
                </a:rPr>
                <a:t>1</a:t>
              </a:r>
              <a:endParaRPr lang="zh-CN" altLang="en-US" sz="4000" dirty="0">
                <a:solidFill>
                  <a:prstClr val="white"/>
                </a:solidFill>
                <a:latin typeface="Broadway" pitchFamily="82" charset="0"/>
                <a:ea typeface="微软雅黑" panose="020B0503020204020204" pitchFamily="34" charset="-122"/>
              </a:endParaRPr>
            </a:p>
          </p:txBody>
        </p:sp>
      </p:grpSp>
      <p:cxnSp>
        <p:nvCxnSpPr>
          <p:cNvPr id="62" name="直接连接符 61"/>
          <p:cNvCxnSpPr/>
          <p:nvPr/>
        </p:nvCxnSpPr>
        <p:spPr>
          <a:xfrm>
            <a:off x="5238750" y="4921250"/>
            <a:ext cx="3957320" cy="19685"/>
          </a:xfrm>
          <a:prstGeom prst="line">
            <a:avLst/>
          </a:prstGeom>
          <a:ln>
            <a:solidFill>
              <a:srgbClr val="FC6204"/>
            </a:solidFill>
            <a:prstDash val="sysDash"/>
            <a:headEnd type="oval"/>
            <a:tailEnd type="oval"/>
          </a:ln>
        </p:spPr>
        <p:style>
          <a:lnRef idx="1">
            <a:schemeClr val="accent5"/>
          </a:lnRef>
          <a:fillRef idx="0">
            <a:schemeClr val="accent5"/>
          </a:fillRef>
          <a:effectRef idx="0">
            <a:schemeClr val="accent5"/>
          </a:effectRef>
          <a:fontRef idx="minor">
            <a:schemeClr val="tx1"/>
          </a:fontRef>
        </p:style>
      </p:cxnSp>
      <p:sp>
        <p:nvSpPr>
          <p:cNvPr id="63" name="矩形 62"/>
          <p:cNvSpPr/>
          <p:nvPr/>
        </p:nvSpPr>
        <p:spPr>
          <a:xfrm>
            <a:off x="5703365" y="4396788"/>
            <a:ext cx="6297791" cy="423545"/>
          </a:xfrm>
          <a:prstGeom prst="rect">
            <a:avLst/>
          </a:prstGeom>
        </p:spPr>
        <p:txBody>
          <a:bodyPr wrap="square">
            <a:spAutoFit/>
          </a:bodyPr>
          <a:lstStyle/>
          <a:p>
            <a:pPr>
              <a:lnSpc>
                <a:spcPct val="12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第二，学校的法律地位是通过权利与义务的设定取得的</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4" name="组合 20"/>
          <p:cNvGrpSpPr/>
          <p:nvPr/>
        </p:nvGrpSpPr>
        <p:grpSpPr>
          <a:xfrm>
            <a:off x="4908307" y="4516078"/>
            <a:ext cx="720375" cy="720000"/>
            <a:chOff x="3517604" y="1948503"/>
            <a:chExt cx="720000" cy="720000"/>
          </a:xfrm>
        </p:grpSpPr>
        <p:pic>
          <p:nvPicPr>
            <p:cNvPr id="65" name="Picture 3" descr="D:\Teliss_Tong\Copy\定期备份\工作备份\！PPT图片及版面资源\06-PPT精选插图\12-标签\png_icon_381.png"/>
            <p:cNvPicPr>
              <a:picLocks noChangeAspect="1" noChangeArrowheads="1"/>
            </p:cNvPicPr>
            <p:nvPr/>
          </p:nvPicPr>
          <p:blipFill>
            <a:blip r:embed="rId1" cstate="screen"/>
            <a:srcRect/>
            <a:stretch>
              <a:fillRect/>
            </a:stretch>
          </p:blipFill>
          <p:spPr bwMode="auto">
            <a:xfrm>
              <a:off x="3517604" y="1948503"/>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66" name="TextBox 28"/>
            <p:cNvSpPr txBox="1"/>
            <p:nvPr/>
          </p:nvSpPr>
          <p:spPr>
            <a:xfrm>
              <a:off x="3589746" y="1948503"/>
              <a:ext cx="516219" cy="707886"/>
            </a:xfrm>
            <a:prstGeom prst="rect">
              <a:avLst/>
            </a:prstGeom>
            <a:noFill/>
          </p:spPr>
          <p:txBody>
            <a:bodyPr wrap="none" rtlCol="0">
              <a:spAutoFit/>
            </a:bodyPr>
            <a:lstStyle/>
            <a:p>
              <a:pPr algn="ctr"/>
              <a:r>
                <a:rPr lang="en-US" altLang="zh-CN" sz="4000" dirty="0" smtClean="0">
                  <a:solidFill>
                    <a:prstClr val="white"/>
                  </a:solidFill>
                  <a:latin typeface="Broadway" pitchFamily="82" charset="0"/>
                  <a:ea typeface="微软雅黑" panose="020B0503020204020204" pitchFamily="34" charset="-122"/>
                </a:rPr>
                <a:t>2</a:t>
              </a:r>
              <a:endParaRPr lang="zh-CN" altLang="en-US" sz="4000" dirty="0">
                <a:solidFill>
                  <a:prstClr val="white"/>
                </a:solidFill>
                <a:latin typeface="Broadway" pitchFamily="82" charset="0"/>
                <a:ea typeface="微软雅黑" panose="020B0503020204020204" pitchFamily="34" charset="-122"/>
              </a:endParaRPr>
            </a:p>
          </p:txBody>
        </p:sp>
      </p:grpSp>
      <p:cxnSp>
        <p:nvCxnSpPr>
          <p:cNvPr id="67" name="直接连接符 66"/>
          <p:cNvCxnSpPr/>
          <p:nvPr/>
        </p:nvCxnSpPr>
        <p:spPr>
          <a:xfrm>
            <a:off x="4908307" y="5809875"/>
            <a:ext cx="2766365" cy="0"/>
          </a:xfrm>
          <a:prstGeom prst="line">
            <a:avLst/>
          </a:prstGeom>
          <a:ln>
            <a:solidFill>
              <a:srgbClr val="FC6204"/>
            </a:solidFill>
            <a:prstDash val="sysDash"/>
            <a:headEnd type="oval"/>
            <a:tailEnd type="oval"/>
          </a:ln>
        </p:spPr>
        <p:style>
          <a:lnRef idx="1">
            <a:schemeClr val="accent5"/>
          </a:lnRef>
          <a:fillRef idx="0">
            <a:schemeClr val="accent5"/>
          </a:fillRef>
          <a:effectRef idx="0">
            <a:schemeClr val="accent5"/>
          </a:effectRef>
          <a:fontRef idx="minor">
            <a:schemeClr val="tx1"/>
          </a:fontRef>
        </p:style>
      </p:cxnSp>
      <p:sp>
        <p:nvSpPr>
          <p:cNvPr id="68" name="矩形 67"/>
          <p:cNvSpPr/>
          <p:nvPr/>
        </p:nvSpPr>
        <p:spPr>
          <a:xfrm>
            <a:off x="5372941" y="5285690"/>
            <a:ext cx="6297791" cy="423545"/>
          </a:xfrm>
          <a:prstGeom prst="rect">
            <a:avLst/>
          </a:prstGeom>
        </p:spPr>
        <p:txBody>
          <a:bodyPr wrap="square">
            <a:spAutoFit/>
          </a:bodyPr>
          <a:lstStyle/>
          <a:p>
            <a:pPr>
              <a:lnSpc>
                <a:spcPct val="12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第三，学校的法律地位在具体的法律关系中得以实现</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9" name="组合 20"/>
          <p:cNvGrpSpPr/>
          <p:nvPr/>
        </p:nvGrpSpPr>
        <p:grpSpPr>
          <a:xfrm>
            <a:off x="4577883" y="5404980"/>
            <a:ext cx="720375" cy="720000"/>
            <a:chOff x="3517604" y="1948503"/>
            <a:chExt cx="720000" cy="720000"/>
          </a:xfrm>
        </p:grpSpPr>
        <p:pic>
          <p:nvPicPr>
            <p:cNvPr id="70" name="Picture 3" descr="D:\Teliss_Tong\Copy\定期备份\工作备份\！PPT图片及版面资源\06-PPT精选插图\12-标签\png_icon_381.png"/>
            <p:cNvPicPr>
              <a:picLocks noChangeAspect="1" noChangeArrowheads="1"/>
            </p:cNvPicPr>
            <p:nvPr/>
          </p:nvPicPr>
          <p:blipFill>
            <a:blip r:embed="rId1" cstate="screen"/>
            <a:srcRect/>
            <a:stretch>
              <a:fillRect/>
            </a:stretch>
          </p:blipFill>
          <p:spPr bwMode="auto">
            <a:xfrm>
              <a:off x="3517604" y="1948503"/>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28"/>
            <p:cNvSpPr txBox="1"/>
            <p:nvPr/>
          </p:nvSpPr>
          <p:spPr>
            <a:xfrm>
              <a:off x="3589746" y="1948503"/>
              <a:ext cx="516219" cy="707886"/>
            </a:xfrm>
            <a:prstGeom prst="rect">
              <a:avLst/>
            </a:prstGeom>
            <a:noFill/>
          </p:spPr>
          <p:txBody>
            <a:bodyPr wrap="none" rtlCol="0">
              <a:spAutoFit/>
            </a:bodyPr>
            <a:lstStyle/>
            <a:p>
              <a:pPr algn="ctr"/>
              <a:r>
                <a:rPr lang="en-US" altLang="zh-CN" sz="4000" dirty="0" smtClean="0">
                  <a:solidFill>
                    <a:prstClr val="white"/>
                  </a:solidFill>
                  <a:latin typeface="Broadway" pitchFamily="82" charset="0"/>
                  <a:ea typeface="微软雅黑" panose="020B0503020204020204" pitchFamily="34" charset="-122"/>
                </a:rPr>
                <a:t>3</a:t>
              </a:r>
              <a:endParaRPr lang="zh-CN" altLang="en-US" sz="4000" dirty="0">
                <a:solidFill>
                  <a:prstClr val="white"/>
                </a:solidFill>
                <a:latin typeface="Broadway" pitchFamily="82" charset="0"/>
                <a:ea typeface="微软雅黑" panose="020B0503020204020204" pitchFamily="34" charset="-122"/>
              </a:endParaRPr>
            </a:p>
          </p:txBody>
        </p:sp>
      </p:grpSp>
      <p:grpSp>
        <p:nvGrpSpPr>
          <p:cNvPr id="76" name="组合 1"/>
          <p:cNvGrpSpPr/>
          <p:nvPr/>
        </p:nvGrpSpPr>
        <p:grpSpPr>
          <a:xfrm>
            <a:off x="2613775" y="3725621"/>
            <a:ext cx="2257426" cy="533400"/>
            <a:chOff x="3413269" y="4286692"/>
            <a:chExt cx="1115686" cy="605127"/>
          </a:xfrm>
          <a:solidFill>
            <a:schemeClr val="accent5">
              <a:lumMod val="75000"/>
            </a:schemeClr>
          </a:solidFill>
        </p:grpSpPr>
        <p:sp>
          <p:nvSpPr>
            <p:cNvPr id="77" name="圆角矩形 76"/>
            <p:cNvSpPr/>
            <p:nvPr/>
          </p:nvSpPr>
          <p:spPr>
            <a:xfrm>
              <a:off x="3413269" y="4286692"/>
              <a:ext cx="1115686" cy="605127"/>
            </a:xfrm>
            <a:prstGeom prst="roundRect">
              <a:avLst>
                <a:gd name="adj" fmla="val 8590"/>
              </a:avLst>
            </a:prstGeom>
            <a:solidFill>
              <a:schemeClr val="accent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3463277" y="4358418"/>
              <a:ext cx="994231" cy="522282"/>
            </a:xfrm>
            <a:prstGeom prst="rect">
              <a:avLst/>
            </a:prstGeom>
            <a:noFill/>
          </p:spPr>
          <p:txBody>
            <a:bodyPr wrap="none">
              <a:spAutoFit/>
            </a:bodyPr>
            <a:lstStyle/>
            <a:p>
              <a:pPr indent="0"/>
              <a:r>
                <a:rPr lang="zh-CN" altLang="en-US" sz="2400" b="1" dirty="0">
                  <a:solidFill>
                    <a:schemeClr val="bg1"/>
                  </a:solidFill>
                  <a:latin typeface="微软雅黑" panose="020B0503020204020204" pitchFamily="34" charset="-122"/>
                  <a:ea typeface="微软雅黑" panose="020B0503020204020204" pitchFamily="34" charset="-122"/>
                </a:rPr>
                <a:t>从三方面理解</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pic>
        <p:nvPicPr>
          <p:cNvPr id="3" name="图片 2"/>
          <p:cNvPicPr>
            <a:picLocks noChangeAspect="1"/>
          </p:cNvPicPr>
          <p:nvPr/>
        </p:nvPicPr>
        <p:blipFill>
          <a:blip r:embed="rId2"/>
          <a:srcRect t="16977"/>
          <a:stretch>
            <a:fillRect/>
          </a:stretch>
        </p:blipFill>
        <p:spPr>
          <a:xfrm>
            <a:off x="194945" y="4324985"/>
            <a:ext cx="3129280" cy="2403475"/>
          </a:xfrm>
          <a:prstGeom prst="rect">
            <a:avLst/>
          </a:prstGeom>
        </p:spPr>
      </p:pic>
      <p:sp>
        <p:nvSpPr>
          <p:cNvPr id="5" name="文本框 4"/>
          <p:cNvSpPr txBox="1"/>
          <p:nvPr/>
        </p:nvSpPr>
        <p:spPr>
          <a:xfrm>
            <a:off x="702310" y="1916430"/>
            <a:ext cx="4206240" cy="460375"/>
          </a:xfrm>
          <a:prstGeom prst="rect">
            <a:avLst/>
          </a:prstGeom>
          <a:noFill/>
        </p:spPr>
        <p:txBody>
          <a:bodyPr wrap="square" rtlCol="0">
            <a:spAutoFit/>
          </a:bodyPr>
          <a:p>
            <a:r>
              <a:rPr lang="zh-CN" altLang="en-US" sz="2400"/>
              <a:t>（一）学校法律地位的含义</a:t>
            </a:r>
            <a:endParaRPr lang="zh-CN" altLang="en-US" sz="2400"/>
          </a:p>
        </p:txBody>
      </p:sp>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9285163" y="1942232"/>
            <a:ext cx="877163" cy="507831"/>
          </a:xfrm>
          <a:prstGeom prst="rect">
            <a:avLst/>
          </a:prstGeom>
        </p:spPr>
        <p:txBody>
          <a:bodyPr wrap="none">
            <a:spAutoFit/>
          </a:bodyPr>
          <a:lstStyle/>
          <a:p>
            <a:pPr marL="0" marR="0" lvl="0" indent="0" defTabSz="914400" eaLnBrk="1" fontAlgn="auto" latinLnBrk="0" hangingPunct="1">
              <a:lnSpc>
                <a:spcPct val="150000"/>
              </a:lnSpc>
              <a:spcBef>
                <a:spcPts val="0"/>
              </a:spcBef>
              <a:spcAft>
                <a:spcPts val="0"/>
              </a:spcAft>
              <a:buClrTx/>
              <a:buSzTx/>
              <a:buFontTx/>
              <a:buNone/>
              <a:defRPr/>
            </a:pPr>
            <a:r>
              <a:rPr lang="zh-CN" altLang="en-US" b="1" kern="0" dirty="0">
                <a:solidFill>
                  <a:sysClr val="window" lastClr="FFFFFF"/>
                </a:solidFill>
                <a:latin typeface="微软雅黑" panose="020B0503020204020204" pitchFamily="34" charset="-122"/>
                <a:ea typeface="微软雅黑" panose="020B0503020204020204" pitchFamily="34" charset="-122"/>
              </a:rPr>
              <a:t>多样性</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7" name="组合 6"/>
          <p:cNvGrpSpPr/>
          <p:nvPr/>
        </p:nvGrpSpPr>
        <p:grpSpPr>
          <a:xfrm>
            <a:off x="1346835" y="1835150"/>
            <a:ext cx="2620041" cy="1798320"/>
            <a:chOff x="2607" y="3019"/>
            <a:chExt cx="2042" cy="2832"/>
          </a:xfrm>
        </p:grpSpPr>
        <p:sp>
          <p:nvSpPr>
            <p:cNvPr id="9" name="矩形 8"/>
            <p:cNvSpPr/>
            <p:nvPr/>
          </p:nvSpPr>
          <p:spPr>
            <a:xfrm>
              <a:off x="2607" y="3019"/>
              <a:ext cx="1962" cy="2832"/>
            </a:xfrm>
            <a:prstGeom prst="rect">
              <a:avLst/>
            </a:prstGeom>
            <a:solidFill>
              <a:srgbClr val="4BACC6">
                <a:lumMod val="60000"/>
                <a:lumOff val="40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Franklin Gothic Medium" panose="020B0603020102020204"/>
                <a:ea typeface="微软雅黑" panose="020B0503020204020204" pitchFamily="34" charset="-122"/>
                <a:cs typeface="+mn-cs"/>
              </a:endParaRPr>
            </a:p>
          </p:txBody>
        </p:sp>
        <p:sp>
          <p:nvSpPr>
            <p:cNvPr id="16" name="矩形 15"/>
            <p:cNvSpPr/>
            <p:nvPr/>
          </p:nvSpPr>
          <p:spPr>
            <a:xfrm>
              <a:off x="2707" y="3059"/>
              <a:ext cx="1368" cy="1016"/>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公共性</a:t>
              </a:r>
              <a:endPar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3" name="TextBox 20"/>
            <p:cNvSpPr txBox="1">
              <a:spLocks noChangeArrowheads="1"/>
            </p:cNvSpPr>
            <p:nvPr/>
          </p:nvSpPr>
          <p:spPr bwMode="auto">
            <a:xfrm>
              <a:off x="3954" y="4735"/>
              <a:ext cx="695"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smtClean="0">
                  <a:ln>
                    <a:noFill/>
                  </a:ln>
                  <a:solidFill>
                    <a:sysClr val="window" lastClr="FFFFFF"/>
                  </a:solidFill>
                  <a:effectLst/>
                  <a:uLnTx/>
                  <a:uFillTx/>
                  <a:latin typeface="Arial" panose="020B0604020202020204" pitchFamily="34" charset="0"/>
                  <a:ea typeface="宋体" panose="02010600030101010101" pitchFamily="2" charset="-122"/>
                </a:rPr>
                <a:t>1</a:t>
              </a:r>
              <a:endParaRPr kumimoji="0" lang="zh-CN" altLang="en-US" sz="3600" b="0" i="0" u="none" strike="noStrike" kern="0" cap="none" spc="0" normalizeH="0" baseline="0" noProof="0" dirty="0" smtClean="0">
                <a:ln>
                  <a:noFill/>
                </a:ln>
                <a:solidFill>
                  <a:sysClr val="window" lastClr="FFFFFF"/>
                </a:solidFill>
                <a:effectLst/>
                <a:uLnTx/>
                <a:uFillTx/>
                <a:latin typeface="Arial" panose="020B0604020202020204" pitchFamily="34" charset="0"/>
                <a:ea typeface="宋体" panose="02010600030101010101" pitchFamily="2" charset="-122"/>
              </a:endParaRPr>
            </a:p>
          </p:txBody>
        </p:sp>
      </p:grpSp>
      <p:grpSp>
        <p:nvGrpSpPr>
          <p:cNvPr id="4" name="组合 3"/>
          <p:cNvGrpSpPr/>
          <p:nvPr/>
        </p:nvGrpSpPr>
        <p:grpSpPr>
          <a:xfrm>
            <a:off x="4030980" y="1844675"/>
            <a:ext cx="2446655" cy="1798320"/>
            <a:chOff x="4588" y="2905"/>
            <a:chExt cx="1962" cy="2832"/>
          </a:xfrm>
        </p:grpSpPr>
        <p:sp>
          <p:nvSpPr>
            <p:cNvPr id="10" name="矩形 9"/>
            <p:cNvSpPr/>
            <p:nvPr/>
          </p:nvSpPr>
          <p:spPr>
            <a:xfrm>
              <a:off x="4588" y="2905"/>
              <a:ext cx="1962" cy="2832"/>
            </a:xfrm>
            <a:prstGeom prst="rect">
              <a:avLst/>
            </a:prstGeom>
            <a:solidFill>
              <a:srgbClr val="FFC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Franklin Gothic Medium" panose="020B0603020102020204"/>
                <a:ea typeface="微软雅黑" panose="020B0503020204020204" pitchFamily="34" charset="-122"/>
                <a:cs typeface="+mn-cs"/>
              </a:endParaRPr>
            </a:p>
          </p:txBody>
        </p:sp>
        <p:sp>
          <p:nvSpPr>
            <p:cNvPr id="17" name="矩形 16"/>
            <p:cNvSpPr/>
            <p:nvPr/>
          </p:nvSpPr>
          <p:spPr>
            <a:xfrm>
              <a:off x="4800" y="3059"/>
              <a:ext cx="1368" cy="1016"/>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公益性</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5" name="TextBox 38"/>
            <p:cNvSpPr txBox="1">
              <a:spLocks noChangeArrowheads="1"/>
            </p:cNvSpPr>
            <p:nvPr/>
          </p:nvSpPr>
          <p:spPr bwMode="auto">
            <a:xfrm>
              <a:off x="5660" y="4706"/>
              <a:ext cx="695"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ysClr val="window" lastClr="FFFFFF"/>
                  </a:solidFill>
                  <a:effectLst/>
                  <a:uLnTx/>
                  <a:uFillTx/>
                  <a:latin typeface="Arial" panose="020B0604020202020204" pitchFamily="34" charset="0"/>
                  <a:ea typeface="宋体" panose="02010600030101010101" pitchFamily="2" charset="-122"/>
                </a:rPr>
                <a:t>2</a:t>
              </a:r>
              <a:endParaRPr kumimoji="0" lang="zh-CN" altLang="en-US" sz="3600" b="0" i="0" u="none" strike="noStrike" kern="0" cap="none" spc="0" normalizeH="0" baseline="0" noProof="0" smtClean="0">
                <a:ln>
                  <a:noFill/>
                </a:ln>
                <a:solidFill>
                  <a:sysClr val="window" lastClr="FFFFFF"/>
                </a:solidFill>
                <a:effectLst/>
                <a:uLnTx/>
                <a:uFillTx/>
                <a:latin typeface="Arial" panose="020B0604020202020204" pitchFamily="34" charset="0"/>
                <a:ea typeface="宋体" panose="02010600030101010101" pitchFamily="2" charset="-122"/>
              </a:endParaRPr>
            </a:p>
          </p:txBody>
        </p:sp>
      </p:grpSp>
      <p:grpSp>
        <p:nvGrpSpPr>
          <p:cNvPr id="3" name="组合 2"/>
          <p:cNvGrpSpPr/>
          <p:nvPr/>
        </p:nvGrpSpPr>
        <p:grpSpPr>
          <a:xfrm>
            <a:off x="6617970" y="1829435"/>
            <a:ext cx="2620645" cy="1798320"/>
            <a:chOff x="6580" y="2922"/>
            <a:chExt cx="1965" cy="2832"/>
          </a:xfrm>
        </p:grpSpPr>
        <p:sp>
          <p:nvSpPr>
            <p:cNvPr id="11" name="矩形 10"/>
            <p:cNvSpPr/>
            <p:nvPr/>
          </p:nvSpPr>
          <p:spPr>
            <a:xfrm>
              <a:off x="6580" y="2922"/>
              <a:ext cx="1965" cy="2832"/>
            </a:xfrm>
            <a:prstGeom prst="rect">
              <a:avLst/>
            </a:prstGeom>
            <a:solidFill>
              <a:srgbClr val="C0504D">
                <a:lumMod val="40000"/>
                <a:lumOff val="60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Franklin Gothic Medium" panose="020B0603020102020204"/>
                <a:ea typeface="微软雅黑" panose="020B0503020204020204" pitchFamily="34" charset="-122"/>
                <a:cs typeface="+mn-cs"/>
              </a:endParaRPr>
            </a:p>
          </p:txBody>
        </p:sp>
        <p:sp>
          <p:nvSpPr>
            <p:cNvPr id="18" name="矩形 17"/>
            <p:cNvSpPr/>
            <p:nvPr/>
          </p:nvSpPr>
          <p:spPr>
            <a:xfrm>
              <a:off x="6785" y="3059"/>
              <a:ext cx="1368" cy="1016"/>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2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多重性</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6" name="TextBox 39"/>
            <p:cNvSpPr txBox="1">
              <a:spLocks noChangeArrowheads="1"/>
            </p:cNvSpPr>
            <p:nvPr/>
          </p:nvSpPr>
          <p:spPr bwMode="auto">
            <a:xfrm>
              <a:off x="7662" y="4706"/>
              <a:ext cx="695"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ysClr val="window" lastClr="FFFFFF"/>
                  </a:solidFill>
                  <a:effectLst/>
                  <a:uLnTx/>
                  <a:uFillTx/>
                  <a:latin typeface="Arial" panose="020B0604020202020204" pitchFamily="34" charset="0"/>
                  <a:ea typeface="宋体" panose="02010600030101010101" pitchFamily="2" charset="-122"/>
                </a:rPr>
                <a:t>3</a:t>
              </a:r>
              <a:endParaRPr kumimoji="0" lang="zh-CN" altLang="en-US" sz="3600" b="0" i="0" u="none" strike="noStrike" kern="0" cap="none" spc="0" normalizeH="0" baseline="0" noProof="0" smtClean="0">
                <a:ln>
                  <a:noFill/>
                </a:ln>
                <a:solidFill>
                  <a:sysClr val="window" lastClr="FFFFFF"/>
                </a:solidFill>
                <a:effectLst/>
                <a:uLnTx/>
                <a:uFillTx/>
                <a:latin typeface="Arial" panose="020B0604020202020204" pitchFamily="34" charset="0"/>
                <a:ea typeface="宋体" panose="02010600030101010101" pitchFamily="2" charset="-122"/>
              </a:endParaRPr>
            </a:p>
          </p:txBody>
        </p:sp>
      </p:grpSp>
      <p:sp>
        <p:nvSpPr>
          <p:cNvPr id="30" name="TextBox 43"/>
          <p:cNvSpPr txBox="1">
            <a:spLocks noChangeArrowheads="1"/>
          </p:cNvSpPr>
          <p:nvPr/>
        </p:nvSpPr>
        <p:spPr bwMode="auto">
          <a:xfrm>
            <a:off x="9951913" y="2988394"/>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smtClean="0">
                <a:ln>
                  <a:noFill/>
                </a:ln>
                <a:solidFill>
                  <a:sysClr val="window" lastClr="FFFFFF"/>
                </a:solidFill>
                <a:effectLst/>
                <a:uLnTx/>
                <a:uFillTx/>
                <a:latin typeface="Arial" panose="020B0604020202020204" pitchFamily="34" charset="0"/>
                <a:ea typeface="宋体" panose="02010600030101010101" pitchFamily="2" charset="-122"/>
              </a:rPr>
              <a:t>7</a:t>
            </a:r>
            <a:endParaRPr kumimoji="0" lang="zh-CN" altLang="en-US" sz="3600" b="0" i="0" u="none" strike="noStrike" kern="0" cap="none" spc="0" normalizeH="0" baseline="0" noProof="0" smtClean="0">
              <a:ln>
                <a:noFill/>
              </a:ln>
              <a:solidFill>
                <a:sysClr val="window" lastClr="FFFFFF"/>
              </a:solidFill>
              <a:effectLst/>
              <a:uLnTx/>
              <a:uFillTx/>
              <a:latin typeface="Arial" panose="020B0604020202020204" pitchFamily="34" charset="0"/>
              <a:ea typeface="宋体" panose="02010600030101010101" pitchFamily="2" charset="-122"/>
            </a:endParaRPr>
          </a:p>
        </p:txBody>
      </p:sp>
      <p:sp>
        <p:nvSpPr>
          <p:cNvPr id="55" name="Freeform 54"/>
          <p:cNvSpPr/>
          <p:nvPr/>
        </p:nvSpPr>
        <p:spPr bwMode="auto">
          <a:xfrm>
            <a:off x="2571115" y="3789045"/>
            <a:ext cx="588010" cy="2368550"/>
          </a:xfrm>
          <a:custGeom>
            <a:avLst/>
            <a:gdLst>
              <a:gd name="T0" fmla="*/ 333 w 333"/>
              <a:gd name="T1" fmla="*/ 300 h 300"/>
              <a:gd name="T2" fmla="*/ 0 w 333"/>
              <a:gd name="T3" fmla="*/ 300 h 300"/>
              <a:gd name="T4" fmla="*/ 0 w 333"/>
              <a:gd name="T5" fmla="*/ 0 h 300"/>
              <a:gd name="T6" fmla="*/ 9 w 333"/>
              <a:gd name="T7" fmla="*/ 0 h 300"/>
              <a:gd name="T8" fmla="*/ 9 w 333"/>
              <a:gd name="T9" fmla="*/ 290 h 300"/>
              <a:gd name="T10" fmla="*/ 333 w 333"/>
              <a:gd name="T11" fmla="*/ 290 h 300"/>
              <a:gd name="T12" fmla="*/ 333 w 333"/>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33" h="300">
                <a:moveTo>
                  <a:pt x="333" y="300"/>
                </a:moveTo>
                <a:lnTo>
                  <a:pt x="0" y="300"/>
                </a:lnTo>
                <a:lnTo>
                  <a:pt x="0" y="0"/>
                </a:lnTo>
                <a:lnTo>
                  <a:pt x="9" y="0"/>
                </a:lnTo>
                <a:lnTo>
                  <a:pt x="9" y="290"/>
                </a:lnTo>
                <a:lnTo>
                  <a:pt x="333" y="290"/>
                </a:lnTo>
                <a:lnTo>
                  <a:pt x="333" y="300"/>
                </a:lnTo>
                <a:close/>
              </a:path>
            </a:pathLst>
          </a:custGeom>
          <a:solidFill>
            <a:schemeClr val="accent5">
              <a:lumMod val="40000"/>
              <a:lumOff val="60000"/>
            </a:schemeClr>
          </a:solidFill>
          <a:ln w="19050">
            <a:solidFill>
              <a:srgbClr val="99CCFF"/>
            </a:solidFill>
          </a:ln>
        </p:spPr>
        <p:txBody>
          <a:bodyPr lIns="121954" tIns="60977" rIns="121954" bIns="60977"/>
          <a:lstStyle/>
          <a:p>
            <a:endParaRPr lang="zh-CN" altLang="en-US" sz="2100"/>
          </a:p>
        </p:txBody>
      </p:sp>
      <p:sp>
        <p:nvSpPr>
          <p:cNvPr id="2" name="矩形 1"/>
          <p:cNvSpPr/>
          <p:nvPr/>
        </p:nvSpPr>
        <p:spPr>
          <a:xfrm>
            <a:off x="5883098" y="4850595"/>
            <a:ext cx="5558480" cy="810260"/>
          </a:xfrm>
          <a:prstGeom prst="rect">
            <a:avLst/>
          </a:prstGeom>
        </p:spPr>
        <p:txBody>
          <a:bodyPr wrap="square">
            <a:spAutoFit/>
          </a:body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《义务教育法》规定：义务教育是国家必须予以保障的公益性事业。</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56" name="Freeform 54"/>
          <p:cNvSpPr/>
          <p:nvPr/>
        </p:nvSpPr>
        <p:spPr bwMode="auto">
          <a:xfrm>
            <a:off x="5163185" y="3716655"/>
            <a:ext cx="588010" cy="1561465"/>
          </a:xfrm>
          <a:custGeom>
            <a:avLst/>
            <a:gdLst>
              <a:gd name="T0" fmla="*/ 333 w 333"/>
              <a:gd name="T1" fmla="*/ 300 h 300"/>
              <a:gd name="T2" fmla="*/ 0 w 333"/>
              <a:gd name="T3" fmla="*/ 300 h 300"/>
              <a:gd name="T4" fmla="*/ 0 w 333"/>
              <a:gd name="T5" fmla="*/ 0 h 300"/>
              <a:gd name="T6" fmla="*/ 9 w 333"/>
              <a:gd name="T7" fmla="*/ 0 h 300"/>
              <a:gd name="T8" fmla="*/ 9 w 333"/>
              <a:gd name="T9" fmla="*/ 290 h 300"/>
              <a:gd name="T10" fmla="*/ 333 w 333"/>
              <a:gd name="T11" fmla="*/ 290 h 300"/>
              <a:gd name="T12" fmla="*/ 333 w 333"/>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33" h="300">
                <a:moveTo>
                  <a:pt x="333" y="300"/>
                </a:moveTo>
                <a:lnTo>
                  <a:pt x="0" y="300"/>
                </a:lnTo>
                <a:lnTo>
                  <a:pt x="0" y="0"/>
                </a:lnTo>
                <a:lnTo>
                  <a:pt x="9" y="0"/>
                </a:lnTo>
                <a:lnTo>
                  <a:pt x="9" y="290"/>
                </a:lnTo>
                <a:lnTo>
                  <a:pt x="333" y="290"/>
                </a:lnTo>
                <a:lnTo>
                  <a:pt x="333" y="300"/>
                </a:lnTo>
                <a:close/>
              </a:path>
            </a:pathLst>
          </a:custGeom>
          <a:solidFill>
            <a:schemeClr val="accent5">
              <a:lumMod val="40000"/>
              <a:lumOff val="60000"/>
            </a:schemeClr>
          </a:solidFill>
          <a:ln w="19050">
            <a:solidFill>
              <a:srgbClr val="FFC000"/>
            </a:solidFill>
          </a:ln>
        </p:spPr>
        <p:txBody>
          <a:bodyPr lIns="121954" tIns="60977" rIns="121954" bIns="60977"/>
          <a:lstStyle/>
          <a:p>
            <a:endParaRPr lang="zh-CN" altLang="en-US" sz="2100"/>
          </a:p>
        </p:txBody>
      </p:sp>
      <p:sp>
        <p:nvSpPr>
          <p:cNvPr id="57" name="矩形 56"/>
          <p:cNvSpPr/>
          <p:nvPr/>
        </p:nvSpPr>
        <p:spPr>
          <a:xfrm>
            <a:off x="3147253" y="5661084"/>
            <a:ext cx="5558480" cy="810260"/>
          </a:xfrm>
          <a:prstGeom prst="rect">
            <a:avLst/>
          </a:prstGeom>
        </p:spPr>
        <p:txBody>
          <a:bodyPr wrap="square">
            <a:spAutoFit/>
          </a:bodyPr>
          <a:lstStyle/>
          <a:p>
            <a:pPr>
              <a:lnSpc>
                <a:spcPct val="130000"/>
              </a:lnSpc>
            </a:pPr>
            <a:r>
              <a:rPr lang="zh-CN" altLang="zh-CN" dirty="0">
                <a:solidFill>
                  <a:srgbClr val="5F5E5C"/>
                </a:solidFill>
                <a:latin typeface="微软雅黑" panose="020B0503020204020204" pitchFamily="34" charset="-122"/>
                <a:ea typeface="微软雅黑" panose="020B0503020204020204" pitchFamily="34" charset="-122"/>
              </a:rPr>
              <a:t>学校作为教育教学活动的承担着，应该具有</a:t>
            </a:r>
            <a:r>
              <a:rPr lang="en-US" altLang="zh-CN" dirty="0">
                <a:solidFill>
                  <a:srgbClr val="5F5E5C"/>
                </a:solidFill>
                <a:latin typeface="微软雅黑" panose="020B0503020204020204" pitchFamily="34" charset="-122"/>
                <a:ea typeface="微软雅黑" panose="020B0503020204020204" pitchFamily="34" charset="-122"/>
              </a:rPr>
              <a:t>“</a:t>
            </a:r>
            <a:r>
              <a:rPr lang="zh-CN" altLang="en-US" dirty="0">
                <a:solidFill>
                  <a:srgbClr val="5F5E5C"/>
                </a:solidFill>
                <a:latin typeface="微软雅黑" panose="020B0503020204020204" pitchFamily="34" charset="-122"/>
                <a:ea typeface="微软雅黑" panose="020B0503020204020204" pitchFamily="34" charset="-122"/>
              </a:rPr>
              <a:t>公</a:t>
            </a:r>
            <a:r>
              <a:rPr lang="en-US" altLang="zh-CN" dirty="0">
                <a:solidFill>
                  <a:srgbClr val="5F5E5C"/>
                </a:solidFill>
                <a:latin typeface="微软雅黑" panose="020B0503020204020204" pitchFamily="34" charset="-122"/>
                <a:ea typeface="微软雅黑" panose="020B0503020204020204" pitchFamily="34" charset="-122"/>
              </a:rPr>
              <a:t>”</a:t>
            </a:r>
            <a:r>
              <a:rPr lang="zh-CN" altLang="en-US" dirty="0">
                <a:solidFill>
                  <a:srgbClr val="5F5E5C"/>
                </a:solidFill>
                <a:latin typeface="微软雅黑" panose="020B0503020204020204" pitchFamily="34" charset="-122"/>
                <a:ea typeface="微软雅黑" panose="020B0503020204020204" pitchFamily="34" charset="-122"/>
              </a:rPr>
              <a:t>的特点或者说学校体现了国家的特点。</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339090" y="1124585"/>
            <a:ext cx="4206240" cy="460375"/>
          </a:xfrm>
          <a:prstGeom prst="rect">
            <a:avLst/>
          </a:prstGeom>
          <a:noFill/>
        </p:spPr>
        <p:txBody>
          <a:bodyPr wrap="square" rtlCol="0">
            <a:spAutoFit/>
          </a:bodyPr>
          <a:p>
            <a:r>
              <a:rPr lang="zh-CN" altLang="en-US" sz="2400"/>
              <a:t>（二）学校法律地位的特点</a:t>
            </a:r>
            <a:endParaRPr lang="zh-CN" altLang="en-US" sz="2400"/>
          </a:p>
        </p:txBody>
      </p:sp>
      <p:sp>
        <p:nvSpPr>
          <p:cNvPr id="8" name="Freeform 54"/>
          <p:cNvSpPr/>
          <p:nvPr/>
        </p:nvSpPr>
        <p:spPr bwMode="auto">
          <a:xfrm>
            <a:off x="7827645" y="3644900"/>
            <a:ext cx="588010" cy="864235"/>
          </a:xfrm>
          <a:custGeom>
            <a:avLst/>
            <a:gdLst>
              <a:gd name="T0" fmla="*/ 333 w 333"/>
              <a:gd name="T1" fmla="*/ 300 h 300"/>
              <a:gd name="T2" fmla="*/ 0 w 333"/>
              <a:gd name="T3" fmla="*/ 300 h 300"/>
              <a:gd name="T4" fmla="*/ 0 w 333"/>
              <a:gd name="T5" fmla="*/ 0 h 300"/>
              <a:gd name="T6" fmla="*/ 9 w 333"/>
              <a:gd name="T7" fmla="*/ 0 h 300"/>
              <a:gd name="T8" fmla="*/ 9 w 333"/>
              <a:gd name="T9" fmla="*/ 290 h 300"/>
              <a:gd name="T10" fmla="*/ 333 w 333"/>
              <a:gd name="T11" fmla="*/ 290 h 300"/>
              <a:gd name="T12" fmla="*/ 333 w 333"/>
              <a:gd name="T13" fmla="*/ 300 h 300"/>
            </a:gdLst>
            <a:ahLst/>
            <a:cxnLst>
              <a:cxn ang="0">
                <a:pos x="T0" y="T1"/>
              </a:cxn>
              <a:cxn ang="0">
                <a:pos x="T2" y="T3"/>
              </a:cxn>
              <a:cxn ang="0">
                <a:pos x="T4" y="T5"/>
              </a:cxn>
              <a:cxn ang="0">
                <a:pos x="T6" y="T7"/>
              </a:cxn>
              <a:cxn ang="0">
                <a:pos x="T8" y="T9"/>
              </a:cxn>
              <a:cxn ang="0">
                <a:pos x="T10" y="T11"/>
              </a:cxn>
              <a:cxn ang="0">
                <a:pos x="T12" y="T13"/>
              </a:cxn>
            </a:cxnLst>
            <a:rect l="0" t="0" r="r" b="b"/>
            <a:pathLst>
              <a:path w="333" h="300">
                <a:moveTo>
                  <a:pt x="333" y="300"/>
                </a:moveTo>
                <a:lnTo>
                  <a:pt x="0" y="300"/>
                </a:lnTo>
                <a:lnTo>
                  <a:pt x="0" y="0"/>
                </a:lnTo>
                <a:lnTo>
                  <a:pt x="9" y="0"/>
                </a:lnTo>
                <a:lnTo>
                  <a:pt x="9" y="290"/>
                </a:lnTo>
                <a:lnTo>
                  <a:pt x="333" y="290"/>
                </a:lnTo>
                <a:lnTo>
                  <a:pt x="333" y="300"/>
                </a:lnTo>
                <a:close/>
              </a:path>
            </a:pathLst>
          </a:custGeom>
          <a:solidFill>
            <a:schemeClr val="accent5">
              <a:lumMod val="40000"/>
              <a:lumOff val="60000"/>
            </a:schemeClr>
          </a:solidFill>
          <a:ln w="19050">
            <a:solidFill>
              <a:srgbClr val="E6B9B8"/>
            </a:solidFill>
          </a:ln>
        </p:spPr>
        <p:txBody>
          <a:bodyPr lIns="121954" tIns="60977" rIns="121954" bIns="60977"/>
          <a:p>
            <a:endParaRPr lang="zh-CN" altLang="en-US" sz="2100"/>
          </a:p>
        </p:txBody>
      </p:sp>
      <p:sp>
        <p:nvSpPr>
          <p:cNvPr id="24" name="矩形 23"/>
          <p:cNvSpPr/>
          <p:nvPr/>
        </p:nvSpPr>
        <p:spPr>
          <a:xfrm>
            <a:off x="8547558" y="4173050"/>
            <a:ext cx="5558480" cy="450850"/>
          </a:xfrm>
          <a:prstGeom prst="rect">
            <a:avLst/>
          </a:prstGeom>
        </p:spPr>
        <p:txBody>
          <a:bodyPr wrap="square">
            <a:spAutoFit/>
          </a:bodyPr>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学校具有多重主体资格</a:t>
            </a:r>
            <a:endParaRPr lang="zh-CN" altLang="en-US"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562533" y="980309"/>
            <a:ext cx="3545066" cy="521970"/>
          </a:xfrm>
          <a:prstGeom prst="rect">
            <a:avLst/>
          </a:prstGeom>
          <a:noFill/>
        </p:spPr>
        <p:txBody>
          <a:bodyPr wrap="square" rtlCol="0">
            <a:spAutoFit/>
          </a:bodyPr>
          <a:lstStyle/>
          <a:p>
            <a:r>
              <a:rPr lang="zh-CN" altLang="en-US" sz="2800" dirty="0">
                <a:solidFill>
                  <a:srgbClr val="5F5E5C"/>
                </a:solidFill>
                <a:latin typeface="微软雅黑" panose="020B0503020204020204" pitchFamily="34" charset="-122"/>
                <a:ea typeface="微软雅黑" panose="020B0503020204020204" pitchFamily="34" charset="-122"/>
              </a:rPr>
              <a:t>二、学校法人</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
        <p:nvSpPr>
          <p:cNvPr id="55" name="云形标注 6"/>
          <p:cNvSpPr>
            <a:spLocks noChangeArrowheads="1"/>
          </p:cNvSpPr>
          <p:nvPr/>
        </p:nvSpPr>
        <p:spPr bwMode="auto">
          <a:xfrm>
            <a:off x="2499360" y="1838960"/>
            <a:ext cx="8873490" cy="1421765"/>
          </a:xfrm>
          <a:prstGeom prst="flowChartAlternateProcess">
            <a:avLst/>
          </a:prstGeom>
          <a:ln w="12700" cmpd="sng">
            <a:solidFill>
              <a:schemeClr val="accent1">
                <a:shade val="50000"/>
              </a:schemeClr>
            </a:solidFill>
            <a:prstDash val="solid"/>
          </a:ln>
          <a:effectLst>
            <a:outerShdw blurRad="76200" dir="13500000" sy="23000" kx="1200000" algn="br"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a:lstStyle/>
          <a:p>
            <a:pPr lvl="0"/>
            <a:r>
              <a:rPr lang="zh-CN" altLang="en-US" sz="2000" dirty="0" smtClean="0">
                <a:solidFill>
                  <a:schemeClr val="accent1"/>
                </a:solidFill>
                <a:latin typeface="微软雅黑" panose="020B0503020204020204" pitchFamily="34" charset="-122"/>
                <a:ea typeface="微软雅黑" panose="020B0503020204020204" pitchFamily="34" charset="-122"/>
              </a:rPr>
              <a:t>学校是一个法人组织，同其他社会组织一样，具有一般法律主体资格即法人资格。学校作为法人即具有权利主体的能力：一是具备权利能力，即享受权利和承担义务的能力；二是具备行为能力，即能够独立的、以自己的行为实现权利和义务的能力，即行为能力。</a:t>
            </a:r>
            <a:endParaRPr lang="zh-CN" altLang="en-US" sz="2000" dirty="0" smtClean="0">
              <a:solidFill>
                <a:schemeClr val="accent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22555" y="3789045"/>
            <a:ext cx="2947035" cy="2187575"/>
          </a:xfrm>
          <a:prstGeom prst="rect">
            <a:avLst/>
          </a:prstGeom>
        </p:spPr>
      </p:pic>
      <p:grpSp>
        <p:nvGrpSpPr>
          <p:cNvPr id="35" name="组合 100"/>
          <p:cNvGrpSpPr/>
          <p:nvPr/>
        </p:nvGrpSpPr>
        <p:grpSpPr bwMode="auto">
          <a:xfrm>
            <a:off x="3644276" y="3693894"/>
            <a:ext cx="2007870" cy="2985135"/>
            <a:chOff x="2538888" y="2092649"/>
            <a:chExt cx="2230734" cy="3815963"/>
          </a:xfrm>
        </p:grpSpPr>
        <p:sp>
          <p:nvSpPr>
            <p:cNvPr id="54" name="AutoShape 2"/>
            <p:cNvSpPr>
              <a:spLocks noChangeArrowheads="1"/>
            </p:cNvSpPr>
            <p:nvPr/>
          </p:nvSpPr>
          <p:spPr bwMode="auto">
            <a:xfrm>
              <a:off x="2546648" y="2092649"/>
              <a:ext cx="2189816" cy="2267986"/>
            </a:xfrm>
            <a:prstGeom prst="downArrowCallout">
              <a:avLst>
                <a:gd name="adj1" fmla="val 49880"/>
                <a:gd name="adj2" fmla="val 24940"/>
                <a:gd name="adj3" fmla="val 15258"/>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p>
              <a:pPr lvl="0">
                <a:lnSpc>
                  <a:spcPct val="120000"/>
                </a:lnSpc>
                <a:defRPr/>
              </a:pPr>
              <a:r>
                <a:rPr lang="zh-CN" altLang="en-US" dirty="0">
                  <a:solidFill>
                    <a:srgbClr val="5F5E5C"/>
                  </a:solidFill>
                  <a:latin typeface="微软雅黑" panose="020B0503020204020204" pitchFamily="34" charset="-122"/>
                  <a:ea typeface="微软雅黑" panose="020B0503020204020204" pitchFamily="34" charset="-122"/>
                </a:rPr>
                <a:t>学校的教育教学活动必须符合国家和社会公共利益的需求</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4" name="Freeform 7"/>
            <p:cNvSpPr/>
            <p:nvPr/>
          </p:nvSpPr>
          <p:spPr bwMode="auto">
            <a:xfrm>
              <a:off x="2538888" y="5578236"/>
              <a:ext cx="2230734" cy="330376"/>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E49302">
                    <a:alpha val="70000"/>
                  </a:srgbClr>
                </a:gs>
                <a:gs pos="100000">
                  <a:srgbClr val="800000">
                    <a:alpha val="0"/>
                  </a:srgbClr>
                </a:gs>
              </a:gsLst>
              <a:lin ang="5400000" scaled="1"/>
            </a:gradFill>
            <a:ln>
              <a:noFill/>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6" name="Oval 8"/>
            <p:cNvSpPr>
              <a:spLocks noChangeArrowheads="1"/>
            </p:cNvSpPr>
            <p:nvPr/>
          </p:nvSpPr>
          <p:spPr bwMode="auto">
            <a:xfrm>
              <a:off x="2546648" y="4403657"/>
              <a:ext cx="2189111" cy="1131558"/>
            </a:xfrm>
            <a:prstGeom prst="ellipse">
              <a:avLst/>
            </a:prstGeom>
            <a:solidFill>
              <a:srgbClr val="E49302"/>
            </a:solidFill>
            <a:ln>
              <a:noFill/>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 name="Freeform 9"/>
            <p:cNvSpPr/>
            <p:nvPr/>
          </p:nvSpPr>
          <p:spPr bwMode="auto">
            <a:xfrm>
              <a:off x="2632011" y="4411774"/>
              <a:ext cx="2117857" cy="503275"/>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7991475" y="3693795"/>
            <a:ext cx="1989440" cy="3003550"/>
            <a:chOff x="7298" y="3410"/>
            <a:chExt cx="2626" cy="4730"/>
          </a:xfrm>
        </p:grpSpPr>
        <p:sp>
          <p:nvSpPr>
            <p:cNvPr id="49" name="AutoShape 3"/>
            <p:cNvSpPr>
              <a:spLocks noChangeArrowheads="1"/>
            </p:cNvSpPr>
            <p:nvPr/>
          </p:nvSpPr>
          <p:spPr bwMode="auto">
            <a:xfrm>
              <a:off x="7298" y="3410"/>
              <a:ext cx="2550" cy="2794"/>
            </a:xfrm>
            <a:prstGeom prst="downArrowCallout">
              <a:avLst>
                <a:gd name="adj1" fmla="val 49880"/>
                <a:gd name="adj2" fmla="val 24940"/>
                <a:gd name="adj3" fmla="val 15258"/>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学校法人对以自己学校名义取得的财产享有法人的财产权。</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38" name="Freeform 13"/>
            <p:cNvSpPr/>
            <p:nvPr/>
          </p:nvSpPr>
          <p:spPr bwMode="auto">
            <a:xfrm>
              <a:off x="7450" y="7668"/>
              <a:ext cx="2474" cy="472"/>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7BC143">
                    <a:alpha val="70000"/>
                  </a:srgbClr>
                </a:gs>
                <a:gs pos="100000">
                  <a:srgbClr val="800000">
                    <a:alpha val="0"/>
                  </a:srgbClr>
                </a:gs>
              </a:gsLst>
              <a:lin ang="5400000" scaled="1"/>
            </a:gradFill>
            <a:ln>
              <a:noFill/>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9" name="Oval 14"/>
            <p:cNvSpPr>
              <a:spLocks noChangeArrowheads="1"/>
            </p:cNvSpPr>
            <p:nvPr/>
          </p:nvSpPr>
          <p:spPr bwMode="auto">
            <a:xfrm>
              <a:off x="7448" y="6248"/>
              <a:ext cx="2441" cy="1394"/>
            </a:xfrm>
            <a:prstGeom prst="ellipse">
              <a:avLst/>
            </a:prstGeom>
            <a:solidFill>
              <a:srgbClr val="7BC143"/>
            </a:solidFill>
            <a:ln>
              <a:noFill/>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0" name="Freeform 15"/>
            <p:cNvSpPr/>
            <p:nvPr/>
          </p:nvSpPr>
          <p:spPr bwMode="auto">
            <a:xfrm>
              <a:off x="7499" y="6285"/>
              <a:ext cx="2363" cy="620"/>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796915" y="3621405"/>
            <a:ext cx="2093595" cy="3013710"/>
            <a:chOff x="4464" y="3312"/>
            <a:chExt cx="3297" cy="4787"/>
          </a:xfrm>
        </p:grpSpPr>
        <p:sp>
          <p:nvSpPr>
            <p:cNvPr id="50" name="Freeform 10"/>
            <p:cNvSpPr/>
            <p:nvPr/>
          </p:nvSpPr>
          <p:spPr bwMode="auto">
            <a:xfrm>
              <a:off x="4702" y="7644"/>
              <a:ext cx="2960" cy="455"/>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F68426">
                    <a:alpha val="70000"/>
                  </a:srgbClr>
                </a:gs>
                <a:gs pos="100000">
                  <a:srgbClr val="800000">
                    <a:alpha val="0"/>
                  </a:srgbClr>
                </a:gs>
              </a:gsLst>
              <a:lin ang="5400000" scaled="1"/>
            </a:gradFill>
            <a:ln>
              <a:noFill/>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14" name="组合 13"/>
            <p:cNvGrpSpPr/>
            <p:nvPr/>
          </p:nvGrpSpPr>
          <p:grpSpPr>
            <a:xfrm>
              <a:off x="4464" y="3312"/>
              <a:ext cx="3297" cy="4330"/>
              <a:chOff x="4464" y="3312"/>
              <a:chExt cx="3297" cy="4330"/>
            </a:xfrm>
          </p:grpSpPr>
          <p:sp>
            <p:nvSpPr>
              <p:cNvPr id="15" name="Oval 11"/>
              <p:cNvSpPr>
                <a:spLocks noChangeArrowheads="1"/>
              </p:cNvSpPr>
              <p:nvPr/>
            </p:nvSpPr>
            <p:spPr bwMode="auto">
              <a:xfrm>
                <a:off x="4712" y="6248"/>
                <a:ext cx="2903" cy="1394"/>
              </a:xfrm>
              <a:prstGeom prst="ellipse">
                <a:avLst/>
              </a:prstGeom>
              <a:solidFill>
                <a:srgbClr val="F68426"/>
              </a:solidFill>
              <a:ln>
                <a:noFill/>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6" name="Freeform 12"/>
              <p:cNvSpPr/>
              <p:nvPr/>
            </p:nvSpPr>
            <p:spPr bwMode="auto">
              <a:xfrm>
                <a:off x="4623" y="6209"/>
                <a:ext cx="2985" cy="620"/>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7" name="AutoShape 5"/>
              <p:cNvSpPr>
                <a:spLocks noChangeArrowheads="1"/>
              </p:cNvSpPr>
              <p:nvPr/>
            </p:nvSpPr>
            <p:spPr bwMode="auto">
              <a:xfrm>
                <a:off x="4464" y="3410"/>
                <a:ext cx="3181" cy="2783"/>
              </a:xfrm>
              <a:prstGeom prst="downArrowCallout">
                <a:avLst>
                  <a:gd name="adj1" fmla="val 49880"/>
                  <a:gd name="adj2" fmla="val 24940"/>
                  <a:gd name="adj3" fmla="val 15256"/>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p>
                <a:pPr marL="742950" lvl="1" indent="-285750"/>
                <a:endParaRPr lang="zh-CN" altLang="en-US" sz="1100" b="0">
                  <a:solidFill>
                    <a:srgbClr val="5F5F5F"/>
                  </a:solidFill>
                  <a:latin typeface="微软雅黑" panose="020B0503020204020204" pitchFamily="34" charset="-122"/>
                  <a:ea typeface="微软雅黑" panose="020B0503020204020204" pitchFamily="34" charset="-122"/>
                </a:endParaRPr>
              </a:p>
            </p:txBody>
          </p:sp>
          <p:sp>
            <p:nvSpPr>
              <p:cNvPr id="18" name="Rectangle 39"/>
              <p:cNvSpPr>
                <a:spLocks noChangeArrowheads="1"/>
              </p:cNvSpPr>
              <p:nvPr/>
            </p:nvSpPr>
            <p:spPr bwMode="auto">
              <a:xfrm>
                <a:off x="4558" y="3312"/>
                <a:ext cx="3203" cy="2430"/>
              </a:xfrm>
              <a:prstGeom prst="rect">
                <a:avLst/>
              </a:prstGeom>
              <a:noFill/>
              <a:ln w="9525">
                <a:noFill/>
                <a:miter lim="800000"/>
              </a:ln>
              <a:effectLst>
                <a:prstShdw prst="shdw17" dist="17961" dir="2700000">
                  <a:srgbClr val="4F81BD">
                    <a:gamma/>
                    <a:shade val="60000"/>
                    <a:invGamma/>
                  </a:srgbClr>
                </a:prstShdw>
              </a:effectLst>
            </p:spPr>
            <p:txBody>
              <a:bodyPr wrap="square">
                <a:spAutoFit/>
              </a:bodyPr>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学校具有独立自主地进行教育教学管理，实现教育教学活动的资格和能力</a:t>
                </a:r>
                <a:endParaRPr lang="zh-CN" altLang="en-US" dirty="0">
                  <a:solidFill>
                    <a:srgbClr val="5F5E5C"/>
                  </a:solidFill>
                  <a:latin typeface="微软雅黑" panose="020B0503020204020204" pitchFamily="34" charset="-122"/>
                  <a:ea typeface="微软雅黑" panose="020B0503020204020204" pitchFamily="34" charset="-122"/>
                </a:endParaRPr>
              </a:p>
            </p:txBody>
          </p:sp>
        </p:grpSp>
      </p:grpSp>
      <p:grpSp>
        <p:nvGrpSpPr>
          <p:cNvPr id="19" name="组合 18"/>
          <p:cNvGrpSpPr/>
          <p:nvPr/>
        </p:nvGrpSpPr>
        <p:grpSpPr>
          <a:xfrm>
            <a:off x="10121265" y="3679825"/>
            <a:ext cx="2044065" cy="2990215"/>
            <a:chOff x="9504" y="3410"/>
            <a:chExt cx="3219" cy="4709"/>
          </a:xfrm>
        </p:grpSpPr>
        <p:sp>
          <p:nvSpPr>
            <p:cNvPr id="37" name="AutoShape 4"/>
            <p:cNvSpPr>
              <a:spLocks noChangeArrowheads="1"/>
            </p:cNvSpPr>
            <p:nvPr/>
          </p:nvSpPr>
          <p:spPr bwMode="auto">
            <a:xfrm>
              <a:off x="9514" y="3434"/>
              <a:ext cx="3147" cy="2624"/>
            </a:xfrm>
            <a:prstGeom prst="downArrowCallout">
              <a:avLst>
                <a:gd name="adj1" fmla="val 49880"/>
                <a:gd name="adj2" fmla="val 24940"/>
                <a:gd name="adj3" fmla="val 12664"/>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p>
              <a:pPr marL="742950" lvl="1" indent="-285750"/>
              <a:endParaRPr lang="zh-CN" altLang="en-US" sz="1100" b="0">
                <a:solidFill>
                  <a:srgbClr val="5F5F5F"/>
                </a:solidFill>
                <a:latin typeface="微软雅黑" panose="020B0503020204020204" pitchFamily="34" charset="-122"/>
                <a:ea typeface="微软雅黑" panose="020B0503020204020204" pitchFamily="34" charset="-122"/>
              </a:endParaRPr>
            </a:p>
          </p:txBody>
        </p:sp>
        <p:sp>
          <p:nvSpPr>
            <p:cNvPr id="43" name="Freeform 16"/>
            <p:cNvSpPr/>
            <p:nvPr/>
          </p:nvSpPr>
          <p:spPr bwMode="auto">
            <a:xfrm>
              <a:off x="9893" y="7668"/>
              <a:ext cx="2819" cy="451"/>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00B0F0">
                    <a:alpha val="70000"/>
                  </a:srgbClr>
                </a:gs>
                <a:gs pos="100000">
                  <a:srgbClr val="800000">
                    <a:alpha val="0"/>
                  </a:srgbClr>
                </a:gs>
              </a:gsLst>
              <a:lin ang="5400000" scaled="1"/>
            </a:gradFill>
            <a:ln>
              <a:noFill/>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4" name="Oval 17"/>
            <p:cNvSpPr>
              <a:spLocks noChangeArrowheads="1"/>
            </p:cNvSpPr>
            <p:nvPr/>
          </p:nvSpPr>
          <p:spPr bwMode="auto">
            <a:xfrm>
              <a:off x="9954" y="6248"/>
              <a:ext cx="2702" cy="1394"/>
            </a:xfrm>
            <a:prstGeom prst="ellipse">
              <a:avLst/>
            </a:prstGeom>
            <a:solidFill>
              <a:srgbClr val="00B0F0"/>
            </a:solidFill>
            <a:ln>
              <a:noFill/>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5" name="Freeform 18"/>
            <p:cNvSpPr/>
            <p:nvPr/>
          </p:nvSpPr>
          <p:spPr bwMode="auto">
            <a:xfrm>
              <a:off x="9954" y="6285"/>
              <a:ext cx="2769" cy="620"/>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7" name="Rectangle 38"/>
            <p:cNvSpPr>
              <a:spLocks noChangeArrowheads="1"/>
            </p:cNvSpPr>
            <p:nvPr/>
          </p:nvSpPr>
          <p:spPr bwMode="auto">
            <a:xfrm>
              <a:off x="9504" y="3410"/>
              <a:ext cx="2841" cy="1582"/>
            </a:xfrm>
            <a:prstGeom prst="rect">
              <a:avLst/>
            </a:prstGeom>
            <a:noFill/>
            <a:ln w="9525">
              <a:noFill/>
              <a:miter lim="800000"/>
            </a:ln>
            <a:effectLst>
              <a:prstShdw prst="shdw17" dist="17961" dir="2700000">
                <a:srgbClr val="4F81BD">
                  <a:gamma/>
                  <a:shade val="60000"/>
                  <a:invGamma/>
                </a:srgbClr>
              </a:prstShdw>
            </a:effectLst>
          </p:spPr>
          <p:txBody>
            <a:bodyPr wrap="square">
              <a:spAutoFit/>
            </a:bodyPr>
            <a:p>
              <a:pPr lvl="0">
                <a:lnSpc>
                  <a:spcPct val="110000"/>
                </a:lnSpc>
                <a:defRPr/>
              </a:pPr>
              <a:r>
                <a:rPr lang="zh-CN" altLang="en-US" dirty="0">
                  <a:solidFill>
                    <a:srgbClr val="5F5E5C"/>
                  </a:solidFill>
                  <a:latin typeface="微软雅黑" panose="020B0503020204020204" pitchFamily="34" charset="-122"/>
                  <a:ea typeface="微软雅黑" panose="020B0503020204020204" pitchFamily="34" charset="-122"/>
                </a:rPr>
                <a:t>学校法人以其独立的财产独立承担民事责任。</a:t>
              </a:r>
              <a:endParaRPr lang="zh-CN" altLang="en-US" dirty="0">
                <a:solidFill>
                  <a:srgbClr val="5F5E5C"/>
                </a:solidFill>
                <a:latin typeface="微软雅黑" panose="020B0503020204020204" pitchFamily="34" charset="-122"/>
                <a:ea typeface="微软雅黑" panose="020B0503020204020204" pitchFamily="34" charset="-122"/>
              </a:endParaRPr>
            </a:p>
          </p:txBody>
        </p:sp>
      </p:grpSp>
      <p:sp>
        <p:nvSpPr>
          <p:cNvPr id="20" name="文本框 19"/>
          <p:cNvSpPr txBox="1"/>
          <p:nvPr/>
        </p:nvSpPr>
        <p:spPr>
          <a:xfrm>
            <a:off x="4053840" y="5720715"/>
            <a:ext cx="1254125" cy="398780"/>
          </a:xfrm>
          <a:prstGeom prst="rect">
            <a:avLst/>
          </a:prstGeom>
          <a:noFill/>
        </p:spPr>
        <p:txBody>
          <a:bodyPr wrap="square" rtlCol="0">
            <a:spAutoFit/>
          </a:bodyPr>
          <a:p>
            <a:pPr algn="ctr"/>
            <a:r>
              <a:rPr lang="zh-CN" altLang="en-US" sz="2000" b="1"/>
              <a:t>公益性</a:t>
            </a:r>
            <a:r>
              <a:rPr lang="en-US" altLang="zh-CN"/>
              <a:t> </a:t>
            </a:r>
            <a:endParaRPr lang="en-US" altLang="zh-CN"/>
          </a:p>
        </p:txBody>
      </p:sp>
      <p:sp>
        <p:nvSpPr>
          <p:cNvPr id="21" name="文本框 20"/>
          <p:cNvSpPr txBox="1"/>
          <p:nvPr/>
        </p:nvSpPr>
        <p:spPr>
          <a:xfrm>
            <a:off x="6165215" y="5741670"/>
            <a:ext cx="1551940" cy="398780"/>
          </a:xfrm>
          <a:prstGeom prst="rect">
            <a:avLst/>
          </a:prstGeom>
          <a:noFill/>
        </p:spPr>
        <p:txBody>
          <a:bodyPr wrap="square" rtlCol="0">
            <a:spAutoFit/>
          </a:bodyPr>
          <a:p>
            <a:pPr algn="ctr"/>
            <a:r>
              <a:rPr lang="zh-CN" altLang="en-US" sz="2000" b="1"/>
              <a:t>办学自主性 </a:t>
            </a:r>
            <a:endParaRPr lang="zh-CN" altLang="en-US" sz="2000" b="1"/>
          </a:p>
        </p:txBody>
      </p:sp>
      <p:sp>
        <p:nvSpPr>
          <p:cNvPr id="22" name="文本框 21"/>
          <p:cNvSpPr txBox="1"/>
          <p:nvPr/>
        </p:nvSpPr>
        <p:spPr>
          <a:xfrm>
            <a:off x="8270240" y="5733415"/>
            <a:ext cx="1551940" cy="398780"/>
          </a:xfrm>
          <a:prstGeom prst="rect">
            <a:avLst/>
          </a:prstGeom>
          <a:noFill/>
        </p:spPr>
        <p:txBody>
          <a:bodyPr wrap="square" rtlCol="0">
            <a:spAutoFit/>
          </a:bodyPr>
          <a:p>
            <a:pPr algn="ctr"/>
            <a:r>
              <a:rPr lang="zh-CN" altLang="en-US" sz="2000" b="1"/>
              <a:t>财产独立性 </a:t>
            </a:r>
            <a:endParaRPr lang="zh-CN" altLang="en-US" sz="2000" b="1"/>
          </a:p>
        </p:txBody>
      </p:sp>
      <p:sp>
        <p:nvSpPr>
          <p:cNvPr id="23" name="文本框 22"/>
          <p:cNvSpPr txBox="1"/>
          <p:nvPr/>
        </p:nvSpPr>
        <p:spPr>
          <a:xfrm>
            <a:off x="10487025" y="5673090"/>
            <a:ext cx="1551940" cy="706755"/>
          </a:xfrm>
          <a:prstGeom prst="rect">
            <a:avLst/>
          </a:prstGeom>
          <a:noFill/>
        </p:spPr>
        <p:txBody>
          <a:bodyPr wrap="square" rtlCol="0">
            <a:spAutoFit/>
          </a:bodyPr>
          <a:p>
            <a:pPr algn="ctr"/>
            <a:r>
              <a:rPr lang="zh-CN" altLang="en-US" sz="2000" b="1"/>
              <a:t>独立承担</a:t>
            </a:r>
            <a:endParaRPr lang="zh-CN" altLang="en-US" sz="2000" b="1"/>
          </a:p>
          <a:p>
            <a:pPr algn="ctr"/>
            <a:r>
              <a:rPr lang="zh-CN" altLang="en-US" sz="2000" b="1"/>
              <a:t>民事责任</a:t>
            </a:r>
            <a:endParaRPr lang="zh-CN" altLang="en-US" sz="2000" b="1"/>
          </a:p>
        </p:txBody>
      </p:sp>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任意多边形 33"/>
          <p:cNvSpPr/>
          <p:nvPr/>
        </p:nvSpPr>
        <p:spPr>
          <a:xfrm>
            <a:off x="2067193" y="3558062"/>
            <a:ext cx="2374018" cy="568325"/>
          </a:xfrm>
          <a:custGeom>
            <a:avLst/>
            <a:gdLst>
              <a:gd name="connsiteX0" fmla="*/ 0 w 1779373"/>
              <a:gd name="connsiteY0" fmla="*/ 568411 h 568411"/>
              <a:gd name="connsiteX1" fmla="*/ 864973 w 1779373"/>
              <a:gd name="connsiteY1" fmla="*/ 0 h 568411"/>
              <a:gd name="connsiteX2" fmla="*/ 1779373 w 1779373"/>
              <a:gd name="connsiteY2" fmla="*/ 543698 h 568411"/>
            </a:gdLst>
            <a:ahLst/>
            <a:cxnLst>
              <a:cxn ang="0">
                <a:pos x="connsiteX0" y="connsiteY0"/>
              </a:cxn>
              <a:cxn ang="0">
                <a:pos x="connsiteX1" y="connsiteY1"/>
              </a:cxn>
              <a:cxn ang="0">
                <a:pos x="connsiteX2" y="connsiteY2"/>
              </a:cxn>
            </a:cxnLst>
            <a:rect l="l" t="t" r="r" b="b"/>
            <a:pathLst>
              <a:path w="1779373" h="568411">
                <a:moveTo>
                  <a:pt x="0" y="568411"/>
                </a:moveTo>
                <a:lnTo>
                  <a:pt x="864973" y="0"/>
                </a:lnTo>
                <a:lnTo>
                  <a:pt x="1779373" y="543698"/>
                </a:ln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5" name="椭圆 34"/>
          <p:cNvSpPr/>
          <p:nvPr/>
        </p:nvSpPr>
        <p:spPr>
          <a:xfrm>
            <a:off x="3035012" y="3410423"/>
            <a:ext cx="408730" cy="306388"/>
          </a:xfrm>
          <a:prstGeom prst="ellipse">
            <a:avLst/>
          </a:prstGeom>
          <a:solidFill>
            <a:schemeClr val="bg1">
              <a:lumMod val="8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36" name="组合 13"/>
          <p:cNvGrpSpPr/>
          <p:nvPr/>
        </p:nvGrpSpPr>
        <p:grpSpPr bwMode="auto">
          <a:xfrm rot="1267204">
            <a:off x="3092194" y="3450112"/>
            <a:ext cx="300723" cy="225425"/>
            <a:chOff x="3518404" y="1580443"/>
            <a:chExt cx="1276350" cy="1276350"/>
          </a:xfrm>
        </p:grpSpPr>
        <p:sp>
          <p:nvSpPr>
            <p:cNvPr id="37" name="椭圆 36"/>
            <p:cNvSpPr/>
            <p:nvPr/>
          </p:nvSpPr>
          <p:spPr bwMode="auto">
            <a:xfrm>
              <a:off x="3518404" y="1580443"/>
              <a:ext cx="1276350" cy="1276350"/>
            </a:xfrm>
            <a:prstGeom prst="ellipse">
              <a:avLst/>
            </a:prstGeom>
            <a:gradFill flip="none" rotWithShape="1">
              <a:gsLst>
                <a:gs pos="0">
                  <a:schemeClr val="bg1">
                    <a:lumMod val="95000"/>
                  </a:schemeClr>
                </a:gs>
                <a:gs pos="47000">
                  <a:schemeClr val="bg1">
                    <a:lumMod val="65000"/>
                  </a:schemeClr>
                </a:gs>
                <a:gs pos="82000">
                  <a:schemeClr val="tx1">
                    <a:lumMod val="50000"/>
                    <a:lumOff val="50000"/>
                  </a:schemeClr>
                </a:gs>
              </a:gsLst>
              <a:path path="circle">
                <a:fillToRect r="100000" b="100000"/>
              </a:path>
              <a:tileRect l="-100000" t="-100000"/>
            </a:gradFill>
            <a:ln w="63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8" name="椭圆 37"/>
            <p:cNvSpPr/>
            <p:nvPr/>
          </p:nvSpPr>
          <p:spPr bwMode="auto">
            <a:xfrm rot="20122633">
              <a:off x="3966307" y="2566862"/>
              <a:ext cx="773001" cy="269651"/>
            </a:xfrm>
            <a:prstGeom prst="ellipse">
              <a:avLst/>
            </a:prstGeom>
            <a:gradFill flip="none" rotWithShape="1">
              <a:gsLst>
                <a:gs pos="0">
                  <a:schemeClr val="bg1">
                    <a:alpha val="55000"/>
                  </a:schemeClr>
                </a:gs>
                <a:gs pos="50000">
                  <a:schemeClr val="bg1">
                    <a:shade val="67500"/>
                    <a:satMod val="115000"/>
                    <a:alpha val="12000"/>
                  </a:schemeClr>
                </a:gs>
                <a:gs pos="100000">
                  <a:schemeClr val="bg1">
                    <a:shade val="100000"/>
                    <a:satMod val="11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9" name="椭圆 38"/>
            <p:cNvSpPr/>
            <p:nvPr/>
          </p:nvSpPr>
          <p:spPr bwMode="auto">
            <a:xfrm rot="912585">
              <a:off x="3714851" y="1619990"/>
              <a:ext cx="719070" cy="422451"/>
            </a:xfrm>
            <a:prstGeom prst="ellipse">
              <a:avLst/>
            </a:prstGeom>
            <a:gradFill flip="none" rotWithShape="1">
              <a:gsLst>
                <a:gs pos="0">
                  <a:schemeClr val="bg1">
                    <a:alpha val="0"/>
                  </a:schemeClr>
                </a:gs>
                <a:gs pos="16000">
                  <a:schemeClr val="bg1">
                    <a:alpha val="51000"/>
                  </a:schemeClr>
                </a:gs>
                <a:gs pos="30000">
                  <a:schemeClr val="bg1">
                    <a:alpha val="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0" name="矩形 39"/>
          <p:cNvSpPr/>
          <p:nvPr/>
        </p:nvSpPr>
        <p:spPr bwMode="auto">
          <a:xfrm>
            <a:off x="1548339" y="4075586"/>
            <a:ext cx="3415962" cy="1941512"/>
          </a:xfrm>
          <a:prstGeom prst="rect">
            <a:avLst/>
          </a:prstGeom>
          <a:solidFill>
            <a:srgbClr val="EBAC07"/>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41" name="矩形 40"/>
          <p:cNvSpPr/>
          <p:nvPr/>
        </p:nvSpPr>
        <p:spPr bwMode="auto">
          <a:xfrm>
            <a:off x="1675802" y="4168331"/>
            <a:ext cx="3196760" cy="1756667"/>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任意多边形 41"/>
          <p:cNvSpPr/>
          <p:nvPr/>
        </p:nvSpPr>
        <p:spPr>
          <a:xfrm>
            <a:off x="4949476" y="2010249"/>
            <a:ext cx="2374020" cy="568325"/>
          </a:xfrm>
          <a:custGeom>
            <a:avLst/>
            <a:gdLst>
              <a:gd name="connsiteX0" fmla="*/ 0 w 1779373"/>
              <a:gd name="connsiteY0" fmla="*/ 568411 h 568411"/>
              <a:gd name="connsiteX1" fmla="*/ 864973 w 1779373"/>
              <a:gd name="connsiteY1" fmla="*/ 0 h 568411"/>
              <a:gd name="connsiteX2" fmla="*/ 1779373 w 1779373"/>
              <a:gd name="connsiteY2" fmla="*/ 543698 h 568411"/>
            </a:gdLst>
            <a:ahLst/>
            <a:cxnLst>
              <a:cxn ang="0">
                <a:pos x="connsiteX0" y="connsiteY0"/>
              </a:cxn>
              <a:cxn ang="0">
                <a:pos x="connsiteX1" y="connsiteY1"/>
              </a:cxn>
              <a:cxn ang="0">
                <a:pos x="connsiteX2" y="connsiteY2"/>
              </a:cxn>
            </a:cxnLst>
            <a:rect l="l" t="t" r="r" b="b"/>
            <a:pathLst>
              <a:path w="1779373" h="568411">
                <a:moveTo>
                  <a:pt x="0" y="568411"/>
                </a:moveTo>
                <a:lnTo>
                  <a:pt x="864973" y="0"/>
                </a:lnTo>
                <a:lnTo>
                  <a:pt x="1779373" y="543698"/>
                </a:ln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3" name="组合 24"/>
          <p:cNvGrpSpPr/>
          <p:nvPr/>
        </p:nvGrpSpPr>
        <p:grpSpPr bwMode="auto">
          <a:xfrm>
            <a:off x="5917297" y="1862612"/>
            <a:ext cx="408729" cy="306387"/>
            <a:chOff x="4358418" y="2619972"/>
            <a:chExt cx="409163" cy="409163"/>
          </a:xfrm>
        </p:grpSpPr>
        <p:sp>
          <p:nvSpPr>
            <p:cNvPr id="44" name="椭圆 43"/>
            <p:cNvSpPr/>
            <p:nvPr/>
          </p:nvSpPr>
          <p:spPr>
            <a:xfrm>
              <a:off x="4358418" y="2619972"/>
              <a:ext cx="409163" cy="409163"/>
            </a:xfrm>
            <a:prstGeom prst="ellipse">
              <a:avLst/>
            </a:prstGeom>
            <a:solidFill>
              <a:schemeClr val="bg1">
                <a:lumMod val="8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5" name="组合 36"/>
            <p:cNvGrpSpPr/>
            <p:nvPr/>
          </p:nvGrpSpPr>
          <p:grpSpPr bwMode="auto">
            <a:xfrm rot="1267204">
              <a:off x="4415118" y="2671937"/>
              <a:ext cx="301040" cy="301040"/>
              <a:chOff x="3518404" y="1580443"/>
              <a:chExt cx="1276350" cy="1276350"/>
            </a:xfrm>
          </p:grpSpPr>
          <p:sp>
            <p:nvSpPr>
              <p:cNvPr id="46" name="椭圆 45"/>
              <p:cNvSpPr/>
              <p:nvPr/>
            </p:nvSpPr>
            <p:spPr bwMode="auto">
              <a:xfrm>
                <a:off x="3518404" y="1580443"/>
                <a:ext cx="1276350" cy="1276350"/>
              </a:xfrm>
              <a:prstGeom prst="ellipse">
                <a:avLst/>
              </a:prstGeom>
              <a:gradFill flip="none" rotWithShape="1">
                <a:gsLst>
                  <a:gs pos="0">
                    <a:schemeClr val="bg1">
                      <a:lumMod val="95000"/>
                    </a:schemeClr>
                  </a:gs>
                  <a:gs pos="47000">
                    <a:schemeClr val="bg1">
                      <a:lumMod val="65000"/>
                    </a:schemeClr>
                  </a:gs>
                  <a:gs pos="82000">
                    <a:schemeClr val="tx1">
                      <a:lumMod val="50000"/>
                      <a:lumOff val="50000"/>
                    </a:schemeClr>
                  </a:gs>
                </a:gsLst>
                <a:path path="circle">
                  <a:fillToRect r="100000" b="100000"/>
                </a:path>
                <a:tileRect l="-100000" t="-100000"/>
              </a:gradFill>
              <a:ln w="63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椭圆 46"/>
              <p:cNvSpPr/>
              <p:nvPr/>
            </p:nvSpPr>
            <p:spPr bwMode="auto">
              <a:xfrm rot="20122633">
                <a:off x="3970033" y="2570135"/>
                <a:ext cx="773008" cy="269654"/>
              </a:xfrm>
              <a:prstGeom prst="ellipse">
                <a:avLst/>
              </a:prstGeom>
              <a:gradFill flip="none" rotWithShape="1">
                <a:gsLst>
                  <a:gs pos="0">
                    <a:schemeClr val="bg1">
                      <a:alpha val="55000"/>
                    </a:schemeClr>
                  </a:gs>
                  <a:gs pos="50000">
                    <a:schemeClr val="bg1">
                      <a:shade val="67500"/>
                      <a:satMod val="115000"/>
                      <a:alpha val="12000"/>
                    </a:schemeClr>
                  </a:gs>
                  <a:gs pos="100000">
                    <a:schemeClr val="bg1">
                      <a:shade val="100000"/>
                      <a:satMod val="11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椭圆 47"/>
              <p:cNvSpPr/>
              <p:nvPr/>
            </p:nvSpPr>
            <p:spPr bwMode="auto">
              <a:xfrm rot="912585">
                <a:off x="3750205" y="1630309"/>
                <a:ext cx="719077" cy="422460"/>
              </a:xfrm>
              <a:prstGeom prst="ellipse">
                <a:avLst/>
              </a:prstGeom>
              <a:gradFill flip="none" rotWithShape="1">
                <a:gsLst>
                  <a:gs pos="0">
                    <a:schemeClr val="bg1">
                      <a:alpha val="0"/>
                    </a:schemeClr>
                  </a:gs>
                  <a:gs pos="16000">
                    <a:schemeClr val="bg1">
                      <a:alpha val="51000"/>
                    </a:schemeClr>
                  </a:gs>
                  <a:gs pos="30000">
                    <a:schemeClr val="bg1">
                      <a:alpha val="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sp>
        <p:nvSpPr>
          <p:cNvPr id="49" name="矩形 48"/>
          <p:cNvSpPr/>
          <p:nvPr/>
        </p:nvSpPr>
        <p:spPr>
          <a:xfrm>
            <a:off x="4430623" y="2527774"/>
            <a:ext cx="3415961" cy="1941513"/>
          </a:xfrm>
          <a:prstGeom prst="rect">
            <a:avLst/>
          </a:prstGeom>
          <a:solidFill>
            <a:srgbClr val="A2B932"/>
          </a:solidFill>
          <a:ln>
            <a:noFill/>
          </a:ln>
        </p:spPr>
        <p:txBody>
          <a:bodyPr vert="horz" wrap="square" lIns="91440" tIns="45720" rIns="91440" bIns="45720" numCol="1" anchor="t" anchorCtr="0" compatLnSpc="1"/>
          <a:lstStyle/>
          <a:p>
            <a:endParaRPr lang="zh-CN" altLang="en-US">
              <a:solidFill>
                <a:schemeClr val="tx1"/>
              </a:solidFill>
            </a:endParaRPr>
          </a:p>
        </p:txBody>
      </p:sp>
      <p:sp>
        <p:nvSpPr>
          <p:cNvPr id="50" name="矩形 49"/>
          <p:cNvSpPr/>
          <p:nvPr/>
        </p:nvSpPr>
        <p:spPr>
          <a:xfrm>
            <a:off x="4558830" y="2619855"/>
            <a:ext cx="3195522" cy="1757276"/>
          </a:xfrm>
          <a:prstGeom prst="rect">
            <a:avLst/>
          </a:prstGeom>
          <a:solidFill>
            <a:schemeClr val="bg1"/>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1" name="任意多边形 50"/>
          <p:cNvSpPr/>
          <p:nvPr/>
        </p:nvSpPr>
        <p:spPr>
          <a:xfrm>
            <a:off x="7804228" y="3613624"/>
            <a:ext cx="2374020" cy="568325"/>
          </a:xfrm>
          <a:custGeom>
            <a:avLst/>
            <a:gdLst>
              <a:gd name="connsiteX0" fmla="*/ 0 w 1779373"/>
              <a:gd name="connsiteY0" fmla="*/ 568411 h 568411"/>
              <a:gd name="connsiteX1" fmla="*/ 864973 w 1779373"/>
              <a:gd name="connsiteY1" fmla="*/ 0 h 568411"/>
              <a:gd name="connsiteX2" fmla="*/ 1779373 w 1779373"/>
              <a:gd name="connsiteY2" fmla="*/ 543698 h 568411"/>
            </a:gdLst>
            <a:ahLst/>
            <a:cxnLst>
              <a:cxn ang="0">
                <a:pos x="connsiteX0" y="connsiteY0"/>
              </a:cxn>
              <a:cxn ang="0">
                <a:pos x="connsiteX1" y="connsiteY1"/>
              </a:cxn>
              <a:cxn ang="0">
                <a:pos x="connsiteX2" y="connsiteY2"/>
              </a:cxn>
            </a:cxnLst>
            <a:rect l="l" t="t" r="r" b="b"/>
            <a:pathLst>
              <a:path w="1779373" h="568411">
                <a:moveTo>
                  <a:pt x="0" y="568411"/>
                </a:moveTo>
                <a:lnTo>
                  <a:pt x="864973" y="0"/>
                </a:lnTo>
                <a:lnTo>
                  <a:pt x="1779373" y="543698"/>
                </a:ln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2" name="椭圆 51"/>
          <p:cNvSpPr/>
          <p:nvPr/>
        </p:nvSpPr>
        <p:spPr>
          <a:xfrm>
            <a:off x="8772050" y="3465987"/>
            <a:ext cx="408729" cy="306387"/>
          </a:xfrm>
          <a:prstGeom prst="ellipse">
            <a:avLst/>
          </a:prstGeom>
          <a:solidFill>
            <a:schemeClr val="bg1">
              <a:lumMod val="8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53" name="组合 50"/>
          <p:cNvGrpSpPr/>
          <p:nvPr/>
        </p:nvGrpSpPr>
        <p:grpSpPr bwMode="auto">
          <a:xfrm rot="1267204">
            <a:off x="8829229" y="3505674"/>
            <a:ext cx="300723" cy="225425"/>
            <a:chOff x="3518404" y="1580443"/>
            <a:chExt cx="1276350" cy="1276350"/>
          </a:xfrm>
        </p:grpSpPr>
        <p:sp>
          <p:nvSpPr>
            <p:cNvPr id="54" name="椭圆 53"/>
            <p:cNvSpPr/>
            <p:nvPr/>
          </p:nvSpPr>
          <p:spPr bwMode="auto">
            <a:xfrm>
              <a:off x="3518404" y="1580443"/>
              <a:ext cx="1276350" cy="1276350"/>
            </a:xfrm>
            <a:prstGeom prst="ellipse">
              <a:avLst/>
            </a:prstGeom>
            <a:gradFill flip="none" rotWithShape="1">
              <a:gsLst>
                <a:gs pos="0">
                  <a:schemeClr val="bg1">
                    <a:lumMod val="95000"/>
                  </a:schemeClr>
                </a:gs>
                <a:gs pos="47000">
                  <a:schemeClr val="bg1">
                    <a:lumMod val="65000"/>
                  </a:schemeClr>
                </a:gs>
                <a:gs pos="82000">
                  <a:schemeClr val="tx1">
                    <a:lumMod val="50000"/>
                    <a:lumOff val="50000"/>
                  </a:schemeClr>
                </a:gs>
              </a:gsLst>
              <a:path path="circle">
                <a:fillToRect r="100000" b="100000"/>
              </a:path>
              <a:tileRect l="-100000" t="-100000"/>
            </a:gradFill>
            <a:ln w="635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椭圆 54"/>
            <p:cNvSpPr/>
            <p:nvPr/>
          </p:nvSpPr>
          <p:spPr bwMode="auto">
            <a:xfrm rot="20122633">
              <a:off x="3966312" y="2566860"/>
              <a:ext cx="773001" cy="269651"/>
            </a:xfrm>
            <a:prstGeom prst="ellipse">
              <a:avLst/>
            </a:prstGeom>
            <a:gradFill flip="none" rotWithShape="1">
              <a:gsLst>
                <a:gs pos="0">
                  <a:schemeClr val="bg1">
                    <a:alpha val="55000"/>
                  </a:schemeClr>
                </a:gs>
                <a:gs pos="50000">
                  <a:schemeClr val="bg1">
                    <a:shade val="67500"/>
                    <a:satMod val="115000"/>
                    <a:alpha val="12000"/>
                  </a:schemeClr>
                </a:gs>
                <a:gs pos="100000">
                  <a:schemeClr val="bg1">
                    <a:shade val="100000"/>
                    <a:satMod val="11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6" name="椭圆 55"/>
            <p:cNvSpPr/>
            <p:nvPr/>
          </p:nvSpPr>
          <p:spPr bwMode="auto">
            <a:xfrm rot="912585">
              <a:off x="3714852" y="1619989"/>
              <a:ext cx="719070" cy="422457"/>
            </a:xfrm>
            <a:prstGeom prst="ellipse">
              <a:avLst/>
            </a:prstGeom>
            <a:gradFill flip="none" rotWithShape="1">
              <a:gsLst>
                <a:gs pos="0">
                  <a:schemeClr val="bg1">
                    <a:alpha val="0"/>
                  </a:schemeClr>
                </a:gs>
                <a:gs pos="16000">
                  <a:schemeClr val="bg1">
                    <a:alpha val="51000"/>
                  </a:schemeClr>
                </a:gs>
                <a:gs pos="30000">
                  <a:schemeClr val="bg1">
                    <a:alpha val="0"/>
                  </a:scheme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57" name="TextBox 56"/>
          <p:cNvSpPr txBox="1"/>
          <p:nvPr/>
        </p:nvSpPr>
        <p:spPr>
          <a:xfrm>
            <a:off x="2871945" y="2619848"/>
            <a:ext cx="736984" cy="708025"/>
          </a:xfrm>
          <a:prstGeom prst="rect">
            <a:avLst/>
          </a:prstGeom>
          <a:noFill/>
        </p:spPr>
        <p:txBody>
          <a:bodyPr>
            <a:spAutoFit/>
          </a:bodyPr>
          <a:lstStyle/>
          <a:p>
            <a:pPr algn="ctr">
              <a:defRPr/>
            </a:pPr>
            <a:r>
              <a:rPr lang="en-US" altLang="zh-CN" sz="4000" b="1" dirty="0" smtClean="0">
                <a:solidFill>
                  <a:schemeClr val="bg1">
                    <a:lumMod val="65000"/>
                  </a:schemeClr>
                </a:solidFill>
                <a:latin typeface="微软雅黑" panose="020B0503020204020204" pitchFamily="34" charset="-122"/>
                <a:ea typeface="微软雅黑" panose="020B0503020204020204" pitchFamily="34" charset="-122"/>
              </a:rPr>
              <a:t>1</a:t>
            </a:r>
            <a:endParaRPr lang="zh-CN" altLang="en-US" sz="40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58" name="TextBox 57"/>
          <p:cNvSpPr txBox="1"/>
          <p:nvPr/>
        </p:nvSpPr>
        <p:spPr>
          <a:xfrm>
            <a:off x="8587803" y="2619848"/>
            <a:ext cx="736984" cy="708025"/>
          </a:xfrm>
          <a:prstGeom prst="rect">
            <a:avLst/>
          </a:prstGeom>
          <a:noFill/>
        </p:spPr>
        <p:txBody>
          <a:bodyPr>
            <a:spAutoFit/>
          </a:bodyPr>
          <a:lstStyle/>
          <a:p>
            <a:pPr algn="ctr">
              <a:defRPr/>
            </a:pPr>
            <a:r>
              <a:rPr lang="en-US" altLang="zh-CN" sz="4000" b="1" dirty="0" smtClean="0">
                <a:solidFill>
                  <a:schemeClr val="bg1">
                    <a:lumMod val="65000"/>
                  </a:schemeClr>
                </a:solidFill>
                <a:latin typeface="微软雅黑" panose="020B0503020204020204" pitchFamily="34" charset="-122"/>
                <a:ea typeface="微软雅黑" panose="020B0503020204020204" pitchFamily="34" charset="-122"/>
              </a:rPr>
              <a:t>3</a:t>
            </a:r>
            <a:endParaRPr lang="zh-CN" altLang="en-US" sz="40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59" name="矩形 58"/>
          <p:cNvSpPr/>
          <p:nvPr/>
        </p:nvSpPr>
        <p:spPr bwMode="auto">
          <a:xfrm>
            <a:off x="7365851" y="4164486"/>
            <a:ext cx="3413844" cy="1943100"/>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bwMode="auto">
          <a:xfrm>
            <a:off x="7493236" y="4257307"/>
            <a:ext cx="3194778" cy="1758104"/>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1" name="TextBox 60"/>
          <p:cNvSpPr txBox="1"/>
          <p:nvPr/>
        </p:nvSpPr>
        <p:spPr>
          <a:xfrm>
            <a:off x="5771170" y="1219674"/>
            <a:ext cx="736984" cy="708025"/>
          </a:xfrm>
          <a:prstGeom prst="rect">
            <a:avLst/>
          </a:prstGeom>
          <a:noFill/>
        </p:spPr>
        <p:txBody>
          <a:bodyPr>
            <a:spAutoFit/>
          </a:bodyPr>
          <a:lstStyle/>
          <a:p>
            <a:pPr algn="ctr">
              <a:defRPr/>
            </a:pPr>
            <a:r>
              <a:rPr lang="en-US" altLang="zh-CN" sz="4000" b="1" dirty="0" smtClean="0">
                <a:solidFill>
                  <a:schemeClr val="bg1">
                    <a:lumMod val="65000"/>
                  </a:schemeClr>
                </a:solidFill>
                <a:latin typeface="微软雅黑" panose="020B0503020204020204" pitchFamily="34" charset="-122"/>
                <a:ea typeface="微软雅黑" panose="020B0503020204020204" pitchFamily="34" charset="-122"/>
              </a:rPr>
              <a:t>2</a:t>
            </a:r>
            <a:endParaRPr lang="zh-CN" altLang="en-US" sz="40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62" name="矩形 12"/>
          <p:cNvSpPr>
            <a:spLocks noChangeArrowheads="1"/>
          </p:cNvSpPr>
          <p:nvPr/>
        </p:nvSpPr>
        <p:spPr bwMode="auto">
          <a:xfrm>
            <a:off x="5091430" y="3093085"/>
            <a:ext cx="2326005" cy="768350"/>
          </a:xfrm>
          <a:prstGeom prst="rect">
            <a:avLst/>
          </a:prstGeom>
          <a:noFill/>
          <a:ln w="9525">
            <a:noFill/>
            <a:miter lim="800000"/>
          </a:ln>
        </p:spPr>
        <p:txBody>
          <a:bodyPr wrap="square">
            <a:spAutoFit/>
          </a:bodyPr>
          <a:lstStyle/>
          <a:p>
            <a:pPr algn="l"/>
            <a:r>
              <a:rPr sz="2200" dirty="0">
                <a:latin typeface="微软雅黑" panose="020B0503020204020204" pitchFamily="34" charset="-122"/>
                <a:ea typeface="微软雅黑" panose="020B0503020204020204" pitchFamily="34" charset="-122"/>
              </a:rPr>
              <a:t>参与制定教育法规或计划的权利</a:t>
            </a:r>
            <a:endParaRPr lang="zh-CN" altLang="en-US" sz="2200" dirty="0">
              <a:latin typeface="微软雅黑" panose="020B0503020204020204" pitchFamily="34" charset="-122"/>
              <a:ea typeface="微软雅黑" panose="020B0503020204020204" pitchFamily="34" charset="-122"/>
            </a:endParaRPr>
          </a:p>
        </p:txBody>
      </p:sp>
      <p:sp>
        <p:nvSpPr>
          <p:cNvPr id="63" name="矩形 13"/>
          <p:cNvSpPr>
            <a:spLocks noChangeArrowheads="1"/>
          </p:cNvSpPr>
          <p:nvPr/>
        </p:nvSpPr>
        <p:spPr bwMode="auto">
          <a:xfrm>
            <a:off x="7573608" y="4813193"/>
            <a:ext cx="2757805" cy="429895"/>
          </a:xfrm>
          <a:prstGeom prst="rect">
            <a:avLst/>
          </a:prstGeom>
          <a:noFill/>
          <a:ln w="9525">
            <a:noFill/>
            <a:miter lim="800000"/>
          </a:ln>
        </p:spPr>
        <p:txBody>
          <a:bodyPr wrap="none">
            <a:spAutoFit/>
          </a:bodyPr>
          <a:lstStyle/>
          <a:p>
            <a:pPr algn="l"/>
            <a:r>
              <a:rPr lang="zh-CN" altLang="en-US" dirty="0" smtClean="0">
                <a:latin typeface="微软雅黑" panose="020B0503020204020204" pitchFamily="34" charset="-122"/>
                <a:ea typeface="微软雅黑" panose="020B0503020204020204" pitchFamily="34" charset="-122"/>
              </a:rPr>
              <a:t>     </a:t>
            </a:r>
            <a:r>
              <a:rPr lang="zh-CN" altLang="en-US" sz="2200" dirty="0">
                <a:latin typeface="微软雅黑" panose="020B0503020204020204" pitchFamily="34" charset="-122"/>
                <a:ea typeface="微软雅黑" panose="020B0503020204020204" pitchFamily="34" charset="-122"/>
              </a:rPr>
              <a:t>学校有听证的权利</a:t>
            </a:r>
            <a:endParaRPr lang="zh-CN" altLang="en-US" sz="2200" dirty="0">
              <a:latin typeface="微软雅黑" panose="020B0503020204020204" pitchFamily="34" charset="-122"/>
              <a:ea typeface="微软雅黑" panose="020B0503020204020204" pitchFamily="34" charset="-122"/>
            </a:endParaRPr>
          </a:p>
        </p:txBody>
      </p:sp>
      <p:sp>
        <p:nvSpPr>
          <p:cNvPr id="64" name="矩形 14"/>
          <p:cNvSpPr>
            <a:spLocks noChangeArrowheads="1"/>
          </p:cNvSpPr>
          <p:nvPr/>
        </p:nvSpPr>
        <p:spPr bwMode="auto">
          <a:xfrm>
            <a:off x="1786255" y="4700270"/>
            <a:ext cx="2839085" cy="768350"/>
          </a:xfrm>
          <a:prstGeom prst="rect">
            <a:avLst/>
          </a:prstGeom>
          <a:noFill/>
          <a:ln w="9525">
            <a:noFill/>
            <a:miter lim="800000"/>
          </a:ln>
        </p:spPr>
        <p:txBody>
          <a:bodyPr wrap="square">
            <a:spAutoFit/>
          </a:bodyPr>
          <a:lstStyle/>
          <a:p>
            <a:pPr algn="l"/>
            <a:r>
              <a:rPr sz="2200" dirty="0">
                <a:latin typeface="微软雅黑" panose="020B0503020204020204" pitchFamily="34" charset="-122"/>
                <a:ea typeface="微软雅黑" panose="020B0503020204020204" pitchFamily="34" charset="-122"/>
              </a:rPr>
              <a:t>排除违法行政的请求和行政介入权</a:t>
            </a:r>
            <a:endParaRPr lang="zh-CN" sz="2200" dirty="0">
              <a:latin typeface="微软雅黑" panose="020B0503020204020204" pitchFamily="34" charset="-122"/>
              <a:ea typeface="微软雅黑" panose="020B0503020204020204" pitchFamily="34" charset="-122"/>
            </a:endParaRPr>
          </a:p>
        </p:txBody>
      </p:sp>
      <p:sp>
        <p:nvSpPr>
          <p:cNvPr id="6" name="TextBox 8"/>
          <p:cNvSpPr txBox="1"/>
          <p:nvPr/>
        </p:nvSpPr>
        <p:spPr>
          <a:xfrm>
            <a:off x="266700" y="898525"/>
            <a:ext cx="535495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三、学校作为行政相对人的权利</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2564904"/>
            <a:ext cx="12195175" cy="2016224"/>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4670053" y="2833773"/>
            <a:ext cx="1249680" cy="521970"/>
          </a:xfrm>
          <a:prstGeom prst="rect">
            <a:avLst/>
          </a:prstGeom>
          <a:noFill/>
        </p:spPr>
        <p:txBody>
          <a:bodyPr wrap="none" rtlCol="0">
            <a:spAutoFit/>
          </a:bodyPr>
          <a:lstStyle/>
          <a:p>
            <a:pPr algn="r"/>
            <a:r>
              <a:rPr lang="zh-CN" altLang="en-US" sz="2800" dirty="0">
                <a:solidFill>
                  <a:schemeClr val="bg1"/>
                </a:solidFill>
                <a:latin typeface="微软雅黑" panose="020B0503020204020204" pitchFamily="34" charset="-122"/>
                <a:ea typeface="微软雅黑" panose="020B0503020204020204" pitchFamily="34" charset="-122"/>
              </a:rPr>
              <a:t>任务二</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8" name="文本占位符 3"/>
          <p:cNvSpPr txBox="1"/>
          <p:nvPr/>
        </p:nvSpPr>
        <p:spPr>
          <a:xfrm>
            <a:off x="4706516" y="3525139"/>
            <a:ext cx="7488832" cy="792087"/>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4000" dirty="0">
                <a:solidFill>
                  <a:schemeClr val="bg1"/>
                </a:solidFill>
                <a:ea typeface="微软雅黑" panose="020B0503020204020204" pitchFamily="34" charset="-122"/>
              </a:rPr>
              <a:t>学校的权利与义务</a:t>
            </a:r>
            <a:endParaRPr lang="zh-CN" altLang="en-US" sz="4000" dirty="0">
              <a:solidFill>
                <a:schemeClr val="bg1"/>
              </a:solidFill>
              <a:ea typeface="微软雅黑" panose="020B0503020204020204" pitchFamily="34" charset="-122"/>
            </a:endParaRPr>
          </a:p>
        </p:txBody>
      </p:sp>
      <p:sp>
        <p:nvSpPr>
          <p:cNvPr id="12" name="矩形 11"/>
          <p:cNvSpPr/>
          <p:nvPr/>
        </p:nvSpPr>
        <p:spPr>
          <a:xfrm>
            <a:off x="4587006" y="3417450"/>
            <a:ext cx="7608168" cy="45719"/>
          </a:xfrm>
          <a:prstGeom prst="rect">
            <a:avLst/>
          </a:prstGeom>
          <a:solidFill>
            <a:schemeClr val="bg1"/>
          </a:solidFill>
          <a:ln>
            <a:solidFill>
              <a:schemeClr val="bg1"/>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pic>
        <p:nvPicPr>
          <p:cNvPr id="2" name="图片 1" descr="7b0a20202020227069636672616d65646573223a20222670666d36353734363235312626737074313535262662647431303026267764743235353026220a7d0a"/>
          <p:cNvPicPr>
            <a:picLocks noChangeAspect="1"/>
          </p:cNvPicPr>
          <p:nvPr>
            <p:custDataLst>
              <p:tags r:id="rId1"/>
            </p:custDataLst>
          </p:nvPr>
        </p:nvPicPr>
        <p:blipFill>
          <a:blip r:embed="rId2">
            <a:extLst>
              <a:ext uri="{BEBA8EAE-BF5A-486C-A8C5-ECC9F3942E4B}">
                <a14:imgProps xmlns:a14="http://schemas.microsoft.com/office/drawing/2010/main">
                  <a14:imgLayer r:embed="rId3"/>
                </a14:imgProps>
              </a:ext>
            </a:extLst>
          </a:blip>
          <a:srcRect/>
          <a:stretch>
            <a:fillRect/>
          </a:stretch>
        </p:blipFill>
        <p:spPr>
          <a:xfrm>
            <a:off x="770890" y="2284095"/>
            <a:ext cx="3436620" cy="2578100"/>
          </a:xfrm>
          <a:prstGeom prst="rect">
            <a:avLst/>
          </a:prstGeom>
        </p:spPr>
      </p:pic>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1247140" y="4067175"/>
            <a:ext cx="10553700" cy="76200"/>
          </a:xfrm>
          <a:prstGeom prst="rect">
            <a:avLst/>
          </a:prstGeom>
          <a:solidFill>
            <a:srgbClr val="F83003"/>
          </a:solidFill>
          <a:ln>
            <a:noFill/>
          </a:ln>
        </p:spPr>
        <p:txBody>
          <a:bodyPr vert="horz" wrap="square" lIns="91440" tIns="45720" rIns="91440" bIns="45720" numCol="1" anchor="t" anchorCtr="0" compatLnSpc="1"/>
          <a:lstStyle/>
          <a:p>
            <a:endParaRPr lang="zh-CN" altLang="en-US"/>
          </a:p>
        </p:txBody>
      </p:sp>
      <p:sp>
        <p:nvSpPr>
          <p:cNvPr id="9" name="Oval 8"/>
          <p:cNvSpPr>
            <a:spLocks noChangeArrowheads="1"/>
          </p:cNvSpPr>
          <p:nvPr/>
        </p:nvSpPr>
        <p:spPr bwMode="auto">
          <a:xfrm>
            <a:off x="1859830" y="3975208"/>
            <a:ext cx="260350" cy="261938"/>
          </a:xfrm>
          <a:prstGeom prst="ellipse">
            <a:avLst/>
          </a:prstGeom>
          <a:solidFill>
            <a:srgbClr val="F83003"/>
          </a:solidFill>
          <a:ln>
            <a:noFill/>
          </a:ln>
        </p:spPr>
        <p:txBody>
          <a:bodyPr vert="horz" wrap="square" lIns="91440" tIns="45720" rIns="91440" bIns="45720" numCol="1" anchor="t" anchorCtr="0" compatLnSpc="1"/>
          <a:lstStyle/>
          <a:p>
            <a:endParaRPr lang="zh-CN" altLang="en-US"/>
          </a:p>
        </p:txBody>
      </p:sp>
      <p:sp>
        <p:nvSpPr>
          <p:cNvPr id="11" name="Oval 9"/>
          <p:cNvSpPr>
            <a:spLocks noChangeArrowheads="1"/>
          </p:cNvSpPr>
          <p:nvPr/>
        </p:nvSpPr>
        <p:spPr bwMode="auto">
          <a:xfrm>
            <a:off x="3175024" y="3975208"/>
            <a:ext cx="260350" cy="261938"/>
          </a:xfrm>
          <a:prstGeom prst="ellipse">
            <a:avLst/>
          </a:prstGeom>
          <a:solidFill>
            <a:srgbClr val="EBAC07"/>
          </a:solidFill>
          <a:ln>
            <a:noFill/>
          </a:ln>
        </p:spPr>
        <p:txBody>
          <a:bodyPr vert="horz" wrap="square" lIns="91440" tIns="45720" rIns="91440" bIns="45720" numCol="1" anchor="t" anchorCtr="0" compatLnSpc="1"/>
          <a:lstStyle/>
          <a:p>
            <a:endParaRPr lang="zh-CN" altLang="en-US"/>
          </a:p>
        </p:txBody>
      </p:sp>
      <p:sp>
        <p:nvSpPr>
          <p:cNvPr id="12" name="Oval 10"/>
          <p:cNvSpPr>
            <a:spLocks noChangeArrowheads="1"/>
          </p:cNvSpPr>
          <p:nvPr/>
        </p:nvSpPr>
        <p:spPr bwMode="auto">
          <a:xfrm>
            <a:off x="4500264" y="3975208"/>
            <a:ext cx="261938" cy="261938"/>
          </a:xfrm>
          <a:prstGeom prst="ellipse">
            <a:avLst/>
          </a:prstGeom>
          <a:solidFill>
            <a:srgbClr val="A2B932"/>
          </a:solidFill>
          <a:ln>
            <a:noFill/>
          </a:ln>
        </p:spPr>
        <p:txBody>
          <a:bodyPr vert="horz" wrap="square" lIns="91440" tIns="45720" rIns="91440" bIns="45720" numCol="1" anchor="t" anchorCtr="0" compatLnSpc="1"/>
          <a:lstStyle/>
          <a:p>
            <a:endParaRPr lang="zh-CN" altLang="en-US"/>
          </a:p>
        </p:txBody>
      </p:sp>
      <p:sp>
        <p:nvSpPr>
          <p:cNvPr id="13" name="Oval 11"/>
          <p:cNvSpPr>
            <a:spLocks noChangeArrowheads="1"/>
          </p:cNvSpPr>
          <p:nvPr/>
        </p:nvSpPr>
        <p:spPr bwMode="auto">
          <a:xfrm>
            <a:off x="5841379" y="3975208"/>
            <a:ext cx="260350" cy="261938"/>
          </a:xfrm>
          <a:prstGeom prst="ellipse">
            <a:avLst/>
          </a:prstGeom>
          <a:solidFill>
            <a:srgbClr val="4C6062"/>
          </a:solidFill>
          <a:ln>
            <a:noFill/>
          </a:ln>
        </p:spPr>
        <p:txBody>
          <a:bodyPr vert="horz" wrap="square" lIns="91440" tIns="45720" rIns="91440" bIns="45720" numCol="1" anchor="t" anchorCtr="0" compatLnSpc="1"/>
          <a:lstStyle/>
          <a:p>
            <a:endParaRPr lang="zh-CN" altLang="en-US"/>
          </a:p>
        </p:txBody>
      </p:sp>
      <p:sp>
        <p:nvSpPr>
          <p:cNvPr id="14" name="Oval 12"/>
          <p:cNvSpPr>
            <a:spLocks noChangeArrowheads="1"/>
          </p:cNvSpPr>
          <p:nvPr/>
        </p:nvSpPr>
        <p:spPr bwMode="auto">
          <a:xfrm>
            <a:off x="7238627" y="3975208"/>
            <a:ext cx="261938" cy="261938"/>
          </a:xfrm>
          <a:prstGeom prst="ellipse">
            <a:avLst/>
          </a:prstGeom>
          <a:solidFill>
            <a:srgbClr val="EBAC07"/>
          </a:solidFill>
          <a:ln>
            <a:noFill/>
          </a:ln>
        </p:spPr>
        <p:txBody>
          <a:bodyPr vert="horz" wrap="square" lIns="91440" tIns="45720" rIns="91440" bIns="45720" numCol="1" anchor="t" anchorCtr="0" compatLnSpc="1"/>
          <a:lstStyle/>
          <a:p>
            <a:endParaRPr lang="zh-CN" altLang="en-US"/>
          </a:p>
        </p:txBody>
      </p:sp>
      <p:sp>
        <p:nvSpPr>
          <p:cNvPr id="15" name="Oval 13"/>
          <p:cNvSpPr>
            <a:spLocks noChangeArrowheads="1"/>
          </p:cNvSpPr>
          <p:nvPr/>
        </p:nvSpPr>
        <p:spPr bwMode="auto">
          <a:xfrm>
            <a:off x="8637463" y="3975208"/>
            <a:ext cx="260350" cy="261938"/>
          </a:xfrm>
          <a:prstGeom prst="ellipse">
            <a:avLst/>
          </a:prstGeom>
          <a:solidFill>
            <a:srgbClr val="A2B932"/>
          </a:solidFill>
          <a:ln>
            <a:noFill/>
          </a:ln>
        </p:spPr>
        <p:txBody>
          <a:bodyPr vert="horz" wrap="square" lIns="91440" tIns="45720" rIns="91440" bIns="45720" numCol="1" anchor="t" anchorCtr="0" compatLnSpc="1"/>
          <a:lstStyle/>
          <a:p>
            <a:endParaRPr lang="zh-CN" altLang="en-US"/>
          </a:p>
        </p:txBody>
      </p:sp>
      <p:sp>
        <p:nvSpPr>
          <p:cNvPr id="18" name="Oval 14"/>
          <p:cNvSpPr>
            <a:spLocks noChangeArrowheads="1"/>
          </p:cNvSpPr>
          <p:nvPr/>
        </p:nvSpPr>
        <p:spPr bwMode="auto">
          <a:xfrm>
            <a:off x="9906570" y="3975208"/>
            <a:ext cx="260350" cy="261938"/>
          </a:xfrm>
          <a:prstGeom prst="ellipse">
            <a:avLst/>
          </a:prstGeom>
          <a:solidFill>
            <a:srgbClr val="4C6062"/>
          </a:solidFill>
          <a:ln>
            <a:noFill/>
          </a:ln>
        </p:spPr>
        <p:txBody>
          <a:bodyPr vert="horz" wrap="square" lIns="91440" tIns="45720" rIns="91440" bIns="45720" numCol="1" anchor="t" anchorCtr="0" compatLnSpc="1"/>
          <a:lstStyle/>
          <a:p>
            <a:endParaRPr lang="zh-CN" altLang="en-US"/>
          </a:p>
        </p:txBody>
      </p:sp>
      <p:sp>
        <p:nvSpPr>
          <p:cNvPr id="21" name="Freeform 18"/>
          <p:cNvSpPr/>
          <p:nvPr/>
        </p:nvSpPr>
        <p:spPr bwMode="auto">
          <a:xfrm>
            <a:off x="1247140" y="2250440"/>
            <a:ext cx="1626235" cy="1678940"/>
          </a:xfrm>
          <a:custGeom>
            <a:avLst/>
            <a:gdLst>
              <a:gd name="T0" fmla="*/ 77 w 97"/>
              <a:gd name="T1" fmla="*/ 0 h 108"/>
              <a:gd name="T2" fmla="*/ 19 w 97"/>
              <a:gd name="T3" fmla="*/ 0 h 108"/>
              <a:gd name="T4" fmla="*/ 0 w 97"/>
              <a:gd name="T5" fmla="*/ 20 h 108"/>
              <a:gd name="T6" fmla="*/ 0 w 97"/>
              <a:gd name="T7" fmla="*/ 78 h 108"/>
              <a:gd name="T8" fmla="*/ 19 w 97"/>
              <a:gd name="T9" fmla="*/ 98 h 108"/>
              <a:gd name="T10" fmla="*/ 42 w 97"/>
              <a:gd name="T11" fmla="*/ 98 h 108"/>
              <a:gd name="T12" fmla="*/ 43 w 97"/>
              <a:gd name="T13" fmla="*/ 99 h 108"/>
              <a:gd name="T14" fmla="*/ 48 w 97"/>
              <a:gd name="T15" fmla="*/ 108 h 108"/>
              <a:gd name="T16" fmla="*/ 53 w 97"/>
              <a:gd name="T17" fmla="*/ 99 h 108"/>
              <a:gd name="T18" fmla="*/ 54 w 97"/>
              <a:gd name="T19" fmla="*/ 98 h 108"/>
              <a:gd name="T20" fmla="*/ 77 w 97"/>
              <a:gd name="T21" fmla="*/ 98 h 108"/>
              <a:gd name="T22" fmla="*/ 97 w 97"/>
              <a:gd name="T23" fmla="*/ 78 h 108"/>
              <a:gd name="T24" fmla="*/ 97 w 97"/>
              <a:gd name="T25" fmla="*/ 20 h 108"/>
              <a:gd name="T26" fmla="*/ 77 w 97"/>
              <a:gd name="T2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77" y="0"/>
                </a:moveTo>
                <a:cubicBezTo>
                  <a:pt x="19" y="0"/>
                  <a:pt x="19" y="0"/>
                  <a:pt x="19" y="0"/>
                </a:cubicBezTo>
                <a:cubicBezTo>
                  <a:pt x="8" y="0"/>
                  <a:pt x="0" y="9"/>
                  <a:pt x="0" y="20"/>
                </a:cubicBezTo>
                <a:cubicBezTo>
                  <a:pt x="0" y="78"/>
                  <a:pt x="0" y="78"/>
                  <a:pt x="0" y="78"/>
                </a:cubicBezTo>
                <a:cubicBezTo>
                  <a:pt x="0" y="89"/>
                  <a:pt x="8" y="98"/>
                  <a:pt x="19" y="98"/>
                </a:cubicBezTo>
                <a:cubicBezTo>
                  <a:pt x="42" y="98"/>
                  <a:pt x="42" y="98"/>
                  <a:pt x="42" y="98"/>
                </a:cubicBezTo>
                <a:cubicBezTo>
                  <a:pt x="43" y="99"/>
                  <a:pt x="43" y="99"/>
                  <a:pt x="43" y="99"/>
                </a:cubicBezTo>
                <a:cubicBezTo>
                  <a:pt x="48" y="108"/>
                  <a:pt x="48" y="108"/>
                  <a:pt x="48" y="108"/>
                </a:cubicBezTo>
                <a:cubicBezTo>
                  <a:pt x="53" y="99"/>
                  <a:pt x="53" y="99"/>
                  <a:pt x="53" y="99"/>
                </a:cubicBezTo>
                <a:cubicBezTo>
                  <a:pt x="54" y="98"/>
                  <a:pt x="54" y="98"/>
                  <a:pt x="54" y="98"/>
                </a:cubicBezTo>
                <a:cubicBezTo>
                  <a:pt x="77" y="98"/>
                  <a:pt x="77" y="98"/>
                  <a:pt x="77" y="98"/>
                </a:cubicBezTo>
                <a:cubicBezTo>
                  <a:pt x="88" y="98"/>
                  <a:pt x="97" y="89"/>
                  <a:pt x="97" y="78"/>
                </a:cubicBezTo>
                <a:cubicBezTo>
                  <a:pt x="97" y="20"/>
                  <a:pt x="97" y="20"/>
                  <a:pt x="97" y="20"/>
                </a:cubicBezTo>
                <a:cubicBezTo>
                  <a:pt x="97" y="9"/>
                  <a:pt x="88" y="0"/>
                  <a:pt x="77" y="0"/>
                </a:cubicBezTo>
                <a:close/>
              </a:path>
            </a:pathLst>
          </a:custGeom>
          <a:solidFill>
            <a:srgbClr val="F83003"/>
          </a:solidFill>
          <a:ln>
            <a:noFill/>
          </a:ln>
        </p:spPr>
        <p:txBody>
          <a:bodyPr vert="horz" wrap="square" lIns="91440" tIns="45720" rIns="91440" bIns="45720" numCol="1" anchor="ctr" anchorCtr="0" compatLnSpc="1"/>
          <a:lstStyle/>
          <a:p>
            <a:pPr algn="ctr"/>
            <a:r>
              <a:rPr lang="en-US" altLang="zh-CN" sz="2000" dirty="0" smtClean="0">
                <a:solidFill>
                  <a:schemeClr val="bg1"/>
                </a:solidFill>
                <a:latin typeface="微软雅黑" panose="020B0503020204020204" pitchFamily="34" charset="-122"/>
                <a:ea typeface="微软雅黑" panose="020B0503020204020204" pitchFamily="34" charset="-122"/>
              </a:rPr>
              <a:t>1.  </a:t>
            </a:r>
            <a:r>
              <a:rPr lang="zh-CN" altLang="en-US" sz="2000" dirty="0">
                <a:solidFill>
                  <a:schemeClr val="bg1"/>
                </a:solidFill>
                <a:latin typeface="微软雅黑" panose="020B0503020204020204" pitchFamily="34" charset="-122"/>
                <a:ea typeface="微软雅黑" panose="020B0503020204020204" pitchFamily="34" charset="-122"/>
              </a:rPr>
              <a:t>按照章程自主管理 </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2" name="Freeform 19"/>
          <p:cNvSpPr/>
          <p:nvPr/>
        </p:nvSpPr>
        <p:spPr bwMode="auto">
          <a:xfrm>
            <a:off x="3771265" y="2251075"/>
            <a:ext cx="1604010" cy="1678305"/>
          </a:xfrm>
          <a:custGeom>
            <a:avLst/>
            <a:gdLst>
              <a:gd name="T0" fmla="*/ 78 w 97"/>
              <a:gd name="T1" fmla="*/ 0 h 108"/>
              <a:gd name="T2" fmla="*/ 20 w 97"/>
              <a:gd name="T3" fmla="*/ 0 h 108"/>
              <a:gd name="T4" fmla="*/ 0 w 97"/>
              <a:gd name="T5" fmla="*/ 20 h 108"/>
              <a:gd name="T6" fmla="*/ 0 w 97"/>
              <a:gd name="T7" fmla="*/ 78 h 108"/>
              <a:gd name="T8" fmla="*/ 20 w 97"/>
              <a:gd name="T9" fmla="*/ 98 h 108"/>
              <a:gd name="T10" fmla="*/ 43 w 97"/>
              <a:gd name="T11" fmla="*/ 98 h 108"/>
              <a:gd name="T12" fmla="*/ 44 w 97"/>
              <a:gd name="T13" fmla="*/ 99 h 108"/>
              <a:gd name="T14" fmla="*/ 49 w 97"/>
              <a:gd name="T15" fmla="*/ 108 h 108"/>
              <a:gd name="T16" fmla="*/ 54 w 97"/>
              <a:gd name="T17" fmla="*/ 99 h 108"/>
              <a:gd name="T18" fmla="*/ 55 w 97"/>
              <a:gd name="T19" fmla="*/ 98 h 108"/>
              <a:gd name="T20" fmla="*/ 78 w 97"/>
              <a:gd name="T21" fmla="*/ 98 h 108"/>
              <a:gd name="T22" fmla="*/ 97 w 97"/>
              <a:gd name="T23" fmla="*/ 78 h 108"/>
              <a:gd name="T24" fmla="*/ 97 w 97"/>
              <a:gd name="T25" fmla="*/ 20 h 108"/>
              <a:gd name="T26" fmla="*/ 78 w 97"/>
              <a:gd name="T2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78" y="0"/>
                </a:moveTo>
                <a:cubicBezTo>
                  <a:pt x="20" y="0"/>
                  <a:pt x="20" y="0"/>
                  <a:pt x="20" y="0"/>
                </a:cubicBezTo>
                <a:cubicBezTo>
                  <a:pt x="9" y="0"/>
                  <a:pt x="0" y="9"/>
                  <a:pt x="0" y="20"/>
                </a:cubicBezTo>
                <a:cubicBezTo>
                  <a:pt x="0" y="78"/>
                  <a:pt x="0" y="78"/>
                  <a:pt x="0" y="78"/>
                </a:cubicBezTo>
                <a:cubicBezTo>
                  <a:pt x="0" y="89"/>
                  <a:pt x="9" y="98"/>
                  <a:pt x="20" y="98"/>
                </a:cubicBezTo>
                <a:cubicBezTo>
                  <a:pt x="43" y="98"/>
                  <a:pt x="43" y="98"/>
                  <a:pt x="43" y="98"/>
                </a:cubicBezTo>
                <a:cubicBezTo>
                  <a:pt x="44" y="99"/>
                  <a:pt x="44" y="99"/>
                  <a:pt x="44" y="99"/>
                </a:cubicBezTo>
                <a:cubicBezTo>
                  <a:pt x="49" y="108"/>
                  <a:pt x="49" y="108"/>
                  <a:pt x="49" y="108"/>
                </a:cubicBezTo>
                <a:cubicBezTo>
                  <a:pt x="54" y="99"/>
                  <a:pt x="54" y="99"/>
                  <a:pt x="54" y="99"/>
                </a:cubicBezTo>
                <a:cubicBezTo>
                  <a:pt x="55" y="98"/>
                  <a:pt x="55" y="98"/>
                  <a:pt x="55" y="98"/>
                </a:cubicBezTo>
                <a:cubicBezTo>
                  <a:pt x="78" y="98"/>
                  <a:pt x="78" y="98"/>
                  <a:pt x="78" y="98"/>
                </a:cubicBezTo>
                <a:cubicBezTo>
                  <a:pt x="89" y="98"/>
                  <a:pt x="97" y="89"/>
                  <a:pt x="97" y="78"/>
                </a:cubicBezTo>
                <a:cubicBezTo>
                  <a:pt x="97" y="20"/>
                  <a:pt x="97" y="20"/>
                  <a:pt x="97" y="20"/>
                </a:cubicBezTo>
                <a:cubicBezTo>
                  <a:pt x="97" y="9"/>
                  <a:pt x="89" y="0"/>
                  <a:pt x="78" y="0"/>
                </a:cubicBezTo>
                <a:close/>
              </a:path>
            </a:pathLst>
          </a:custGeom>
          <a:solidFill>
            <a:srgbClr val="A2B932"/>
          </a:solidFill>
          <a:ln>
            <a:noFill/>
          </a:ln>
        </p:spPr>
        <p:txBody>
          <a:bodyPr vert="horz" wrap="square" lIns="91440" tIns="45720" rIns="91440" bIns="45720" numCol="1" anchor="ctr" anchorCtr="0" compatLnSpc="1"/>
          <a:lstStyle/>
          <a:p>
            <a:pPr algn="ctr"/>
            <a:r>
              <a:rPr lang="en-US" altLang="zh-CN" sz="2000" dirty="0">
                <a:solidFill>
                  <a:schemeClr val="bg1"/>
                </a:solidFill>
                <a:latin typeface="微软雅黑" panose="020B0503020204020204" pitchFamily="34" charset="-122"/>
                <a:ea typeface="微软雅黑" panose="020B0503020204020204" pitchFamily="34" charset="-122"/>
              </a:rPr>
              <a:t>3</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招收学生或其他受教育者</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Freeform 20"/>
          <p:cNvSpPr/>
          <p:nvPr/>
        </p:nvSpPr>
        <p:spPr bwMode="auto">
          <a:xfrm>
            <a:off x="6625590" y="2266950"/>
            <a:ext cx="1608455" cy="1662430"/>
          </a:xfrm>
          <a:custGeom>
            <a:avLst/>
            <a:gdLst>
              <a:gd name="T0" fmla="*/ 77 w 97"/>
              <a:gd name="T1" fmla="*/ 0 h 107"/>
              <a:gd name="T2" fmla="*/ 19 w 97"/>
              <a:gd name="T3" fmla="*/ 0 h 107"/>
              <a:gd name="T4" fmla="*/ 0 w 97"/>
              <a:gd name="T5" fmla="*/ 19 h 107"/>
              <a:gd name="T6" fmla="*/ 0 w 97"/>
              <a:gd name="T7" fmla="*/ 77 h 107"/>
              <a:gd name="T8" fmla="*/ 19 w 97"/>
              <a:gd name="T9" fmla="*/ 97 h 107"/>
              <a:gd name="T10" fmla="*/ 42 w 97"/>
              <a:gd name="T11" fmla="*/ 97 h 107"/>
              <a:gd name="T12" fmla="*/ 43 w 97"/>
              <a:gd name="T13" fmla="*/ 98 h 107"/>
              <a:gd name="T14" fmla="*/ 48 w 97"/>
              <a:gd name="T15" fmla="*/ 107 h 107"/>
              <a:gd name="T16" fmla="*/ 54 w 97"/>
              <a:gd name="T17" fmla="*/ 98 h 107"/>
              <a:gd name="T18" fmla="*/ 55 w 97"/>
              <a:gd name="T19" fmla="*/ 97 h 107"/>
              <a:gd name="T20" fmla="*/ 77 w 97"/>
              <a:gd name="T21" fmla="*/ 97 h 107"/>
              <a:gd name="T22" fmla="*/ 97 w 97"/>
              <a:gd name="T23" fmla="*/ 77 h 107"/>
              <a:gd name="T24" fmla="*/ 97 w 97"/>
              <a:gd name="T25" fmla="*/ 19 h 107"/>
              <a:gd name="T26" fmla="*/ 77 w 97"/>
              <a:gd name="T27"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7">
                <a:moveTo>
                  <a:pt x="77" y="0"/>
                </a:moveTo>
                <a:cubicBezTo>
                  <a:pt x="19" y="0"/>
                  <a:pt x="19" y="0"/>
                  <a:pt x="19" y="0"/>
                </a:cubicBezTo>
                <a:cubicBezTo>
                  <a:pt x="9" y="0"/>
                  <a:pt x="0" y="8"/>
                  <a:pt x="0" y="19"/>
                </a:cubicBezTo>
                <a:cubicBezTo>
                  <a:pt x="0" y="77"/>
                  <a:pt x="0" y="77"/>
                  <a:pt x="0" y="77"/>
                </a:cubicBezTo>
                <a:cubicBezTo>
                  <a:pt x="0" y="88"/>
                  <a:pt x="9" y="97"/>
                  <a:pt x="19" y="97"/>
                </a:cubicBezTo>
                <a:cubicBezTo>
                  <a:pt x="42" y="97"/>
                  <a:pt x="42" y="97"/>
                  <a:pt x="42" y="97"/>
                </a:cubicBezTo>
                <a:cubicBezTo>
                  <a:pt x="43" y="98"/>
                  <a:pt x="43" y="98"/>
                  <a:pt x="43" y="98"/>
                </a:cubicBezTo>
                <a:cubicBezTo>
                  <a:pt x="48" y="107"/>
                  <a:pt x="48" y="107"/>
                  <a:pt x="48" y="107"/>
                </a:cubicBezTo>
                <a:cubicBezTo>
                  <a:pt x="54" y="98"/>
                  <a:pt x="54" y="98"/>
                  <a:pt x="54" y="98"/>
                </a:cubicBezTo>
                <a:cubicBezTo>
                  <a:pt x="55" y="97"/>
                  <a:pt x="55" y="97"/>
                  <a:pt x="55" y="97"/>
                </a:cubicBezTo>
                <a:cubicBezTo>
                  <a:pt x="77" y="97"/>
                  <a:pt x="77" y="97"/>
                  <a:pt x="77" y="97"/>
                </a:cubicBezTo>
                <a:cubicBezTo>
                  <a:pt x="88" y="97"/>
                  <a:pt x="97" y="88"/>
                  <a:pt x="97" y="77"/>
                </a:cubicBezTo>
                <a:cubicBezTo>
                  <a:pt x="97" y="19"/>
                  <a:pt x="97" y="19"/>
                  <a:pt x="97" y="19"/>
                </a:cubicBezTo>
                <a:cubicBezTo>
                  <a:pt x="97" y="8"/>
                  <a:pt x="88" y="0"/>
                  <a:pt x="77" y="0"/>
                </a:cubicBezTo>
                <a:close/>
              </a:path>
            </a:pathLst>
          </a:custGeom>
          <a:solidFill>
            <a:srgbClr val="EBAA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r>
              <a:rPr lang="en-US" altLang="zh-CN" sz="2000" dirty="0">
                <a:solidFill>
                  <a:schemeClr val="bg1"/>
                </a:solidFill>
                <a:latin typeface="微软雅黑" panose="020B0503020204020204" pitchFamily="34" charset="-122"/>
                <a:ea typeface="微软雅黑" panose="020B0503020204020204" pitchFamily="34" charset="-122"/>
              </a:rPr>
              <a:t>5</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对受教育者颁发相应的学业证书</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Freeform 21"/>
          <p:cNvSpPr/>
          <p:nvPr/>
        </p:nvSpPr>
        <p:spPr bwMode="auto">
          <a:xfrm>
            <a:off x="9291955" y="2204720"/>
            <a:ext cx="1574800" cy="1724660"/>
          </a:xfrm>
          <a:custGeom>
            <a:avLst/>
            <a:gdLst>
              <a:gd name="T0" fmla="*/ 77 w 97"/>
              <a:gd name="T1" fmla="*/ 0 h 108"/>
              <a:gd name="T2" fmla="*/ 19 w 97"/>
              <a:gd name="T3" fmla="*/ 0 h 108"/>
              <a:gd name="T4" fmla="*/ 0 w 97"/>
              <a:gd name="T5" fmla="*/ 20 h 108"/>
              <a:gd name="T6" fmla="*/ 0 w 97"/>
              <a:gd name="T7" fmla="*/ 78 h 108"/>
              <a:gd name="T8" fmla="*/ 19 w 97"/>
              <a:gd name="T9" fmla="*/ 98 h 108"/>
              <a:gd name="T10" fmla="*/ 42 w 97"/>
              <a:gd name="T11" fmla="*/ 98 h 108"/>
              <a:gd name="T12" fmla="*/ 43 w 97"/>
              <a:gd name="T13" fmla="*/ 99 h 108"/>
              <a:gd name="T14" fmla="*/ 48 w 97"/>
              <a:gd name="T15" fmla="*/ 108 h 108"/>
              <a:gd name="T16" fmla="*/ 53 w 97"/>
              <a:gd name="T17" fmla="*/ 99 h 108"/>
              <a:gd name="T18" fmla="*/ 54 w 97"/>
              <a:gd name="T19" fmla="*/ 98 h 108"/>
              <a:gd name="T20" fmla="*/ 77 w 97"/>
              <a:gd name="T21" fmla="*/ 98 h 108"/>
              <a:gd name="T22" fmla="*/ 97 w 97"/>
              <a:gd name="T23" fmla="*/ 78 h 108"/>
              <a:gd name="T24" fmla="*/ 97 w 97"/>
              <a:gd name="T25" fmla="*/ 20 h 108"/>
              <a:gd name="T26" fmla="*/ 77 w 97"/>
              <a:gd name="T2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77" y="0"/>
                </a:moveTo>
                <a:cubicBezTo>
                  <a:pt x="19" y="0"/>
                  <a:pt x="19" y="0"/>
                  <a:pt x="19" y="0"/>
                </a:cubicBezTo>
                <a:cubicBezTo>
                  <a:pt x="8" y="0"/>
                  <a:pt x="0" y="9"/>
                  <a:pt x="0" y="20"/>
                </a:cubicBezTo>
                <a:cubicBezTo>
                  <a:pt x="0" y="78"/>
                  <a:pt x="0" y="78"/>
                  <a:pt x="0" y="78"/>
                </a:cubicBezTo>
                <a:cubicBezTo>
                  <a:pt x="0" y="89"/>
                  <a:pt x="8" y="98"/>
                  <a:pt x="19" y="98"/>
                </a:cubicBezTo>
                <a:cubicBezTo>
                  <a:pt x="42" y="98"/>
                  <a:pt x="42" y="98"/>
                  <a:pt x="42" y="98"/>
                </a:cubicBezTo>
                <a:cubicBezTo>
                  <a:pt x="43" y="99"/>
                  <a:pt x="43" y="99"/>
                  <a:pt x="43" y="99"/>
                </a:cubicBezTo>
                <a:cubicBezTo>
                  <a:pt x="48" y="108"/>
                  <a:pt x="48" y="108"/>
                  <a:pt x="48" y="108"/>
                </a:cubicBezTo>
                <a:cubicBezTo>
                  <a:pt x="53" y="99"/>
                  <a:pt x="53" y="99"/>
                  <a:pt x="53" y="99"/>
                </a:cubicBezTo>
                <a:cubicBezTo>
                  <a:pt x="54" y="98"/>
                  <a:pt x="54" y="98"/>
                  <a:pt x="54" y="98"/>
                </a:cubicBezTo>
                <a:cubicBezTo>
                  <a:pt x="77" y="98"/>
                  <a:pt x="77" y="98"/>
                  <a:pt x="77" y="98"/>
                </a:cubicBezTo>
                <a:cubicBezTo>
                  <a:pt x="88" y="98"/>
                  <a:pt x="97" y="89"/>
                  <a:pt x="97" y="78"/>
                </a:cubicBezTo>
                <a:cubicBezTo>
                  <a:pt x="97" y="20"/>
                  <a:pt x="97" y="20"/>
                  <a:pt x="97" y="20"/>
                </a:cubicBezTo>
                <a:cubicBezTo>
                  <a:pt x="97" y="9"/>
                  <a:pt x="88" y="0"/>
                  <a:pt x="77" y="0"/>
                </a:cubicBezTo>
                <a:close/>
              </a:path>
            </a:pathLst>
          </a:custGeom>
          <a:solidFill>
            <a:srgbClr val="CC00CC"/>
          </a:solidFill>
          <a:ln>
            <a:noFill/>
          </a:ln>
        </p:spPr>
        <p:txBody>
          <a:bodyPr vert="horz" wrap="square" lIns="91440" tIns="45720" rIns="91440" bIns="45720" numCol="1" anchor="ctr" anchorCtr="0" compatLnSpc="1"/>
          <a:lstStyle/>
          <a:p>
            <a:pPr algn="ctr"/>
            <a:r>
              <a:rPr lang="en-US" altLang="zh-CN" sz="2000" dirty="0">
                <a:solidFill>
                  <a:schemeClr val="bg1"/>
                </a:solidFill>
                <a:latin typeface="微软雅黑" panose="020B0503020204020204" pitchFamily="34" charset="-122"/>
                <a:ea typeface="微软雅黑" panose="020B0503020204020204" pitchFamily="34" charset="-122"/>
              </a:rPr>
              <a:t>7</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管理、使用本单位的设施和经费</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7" name="Freeform 25"/>
          <p:cNvSpPr/>
          <p:nvPr/>
        </p:nvSpPr>
        <p:spPr bwMode="auto">
          <a:xfrm>
            <a:off x="8043545" y="4344670"/>
            <a:ext cx="1690370" cy="1678305"/>
          </a:xfrm>
          <a:custGeom>
            <a:avLst/>
            <a:gdLst>
              <a:gd name="T0" fmla="*/ 20 w 98"/>
              <a:gd name="T1" fmla="*/ 108 h 108"/>
              <a:gd name="T2" fmla="*/ 78 w 98"/>
              <a:gd name="T3" fmla="*/ 108 h 108"/>
              <a:gd name="T4" fmla="*/ 98 w 98"/>
              <a:gd name="T5" fmla="*/ 88 h 108"/>
              <a:gd name="T6" fmla="*/ 98 w 98"/>
              <a:gd name="T7" fmla="*/ 30 h 108"/>
              <a:gd name="T8" fmla="*/ 78 w 98"/>
              <a:gd name="T9" fmla="*/ 11 h 108"/>
              <a:gd name="T10" fmla="*/ 55 w 98"/>
              <a:gd name="T11" fmla="*/ 11 h 108"/>
              <a:gd name="T12" fmla="*/ 54 w 98"/>
              <a:gd name="T13" fmla="*/ 9 h 108"/>
              <a:gd name="T14" fmla="*/ 49 w 98"/>
              <a:gd name="T15" fmla="*/ 0 h 108"/>
              <a:gd name="T16" fmla="*/ 44 w 98"/>
              <a:gd name="T17" fmla="*/ 9 h 108"/>
              <a:gd name="T18" fmla="*/ 43 w 98"/>
              <a:gd name="T19" fmla="*/ 11 h 108"/>
              <a:gd name="T20" fmla="*/ 20 w 98"/>
              <a:gd name="T21" fmla="*/ 11 h 108"/>
              <a:gd name="T22" fmla="*/ 0 w 98"/>
              <a:gd name="T23" fmla="*/ 30 h 108"/>
              <a:gd name="T24" fmla="*/ 0 w 98"/>
              <a:gd name="T25" fmla="*/ 88 h 108"/>
              <a:gd name="T26" fmla="*/ 20 w 98"/>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08">
                <a:moveTo>
                  <a:pt x="20" y="108"/>
                </a:moveTo>
                <a:cubicBezTo>
                  <a:pt x="78" y="108"/>
                  <a:pt x="78" y="108"/>
                  <a:pt x="78" y="108"/>
                </a:cubicBezTo>
                <a:cubicBezTo>
                  <a:pt x="89" y="108"/>
                  <a:pt x="98" y="99"/>
                  <a:pt x="98" y="88"/>
                </a:cubicBezTo>
                <a:cubicBezTo>
                  <a:pt x="98" y="30"/>
                  <a:pt x="98" y="30"/>
                  <a:pt x="98" y="30"/>
                </a:cubicBezTo>
                <a:cubicBezTo>
                  <a:pt x="98" y="19"/>
                  <a:pt x="89" y="11"/>
                  <a:pt x="78" y="11"/>
                </a:cubicBezTo>
                <a:cubicBezTo>
                  <a:pt x="55" y="11"/>
                  <a:pt x="55" y="11"/>
                  <a:pt x="55" y="11"/>
                </a:cubicBezTo>
                <a:cubicBezTo>
                  <a:pt x="54" y="9"/>
                  <a:pt x="54" y="9"/>
                  <a:pt x="54" y="9"/>
                </a:cubicBezTo>
                <a:cubicBezTo>
                  <a:pt x="49" y="0"/>
                  <a:pt x="49" y="0"/>
                  <a:pt x="49" y="0"/>
                </a:cubicBezTo>
                <a:cubicBezTo>
                  <a:pt x="44" y="9"/>
                  <a:pt x="44" y="9"/>
                  <a:pt x="44" y="9"/>
                </a:cubicBezTo>
                <a:cubicBezTo>
                  <a:pt x="43" y="11"/>
                  <a:pt x="43" y="11"/>
                  <a:pt x="43" y="11"/>
                </a:cubicBezTo>
                <a:cubicBezTo>
                  <a:pt x="20" y="11"/>
                  <a:pt x="20" y="11"/>
                  <a:pt x="20" y="11"/>
                </a:cubicBezTo>
                <a:cubicBezTo>
                  <a:pt x="9" y="11"/>
                  <a:pt x="0" y="19"/>
                  <a:pt x="0" y="30"/>
                </a:cubicBezTo>
                <a:cubicBezTo>
                  <a:pt x="0" y="88"/>
                  <a:pt x="0" y="88"/>
                  <a:pt x="0" y="88"/>
                </a:cubicBezTo>
                <a:cubicBezTo>
                  <a:pt x="0" y="99"/>
                  <a:pt x="9" y="108"/>
                  <a:pt x="20" y="108"/>
                </a:cubicBezTo>
                <a:close/>
              </a:path>
            </a:pathLst>
          </a:custGeom>
          <a:solidFill>
            <a:srgbClr val="3B79CE"/>
          </a:solidFill>
          <a:ln>
            <a:noFill/>
          </a:ln>
        </p:spPr>
        <p:txBody>
          <a:bodyPr vert="horz" wrap="square" lIns="91440" tIns="45720" rIns="91440" bIns="45720" numCol="1" anchor="ctr" anchorCtr="0" compatLnSpc="1"/>
          <a:lstStyle/>
          <a:p>
            <a:pPr algn="ctr"/>
            <a:r>
              <a:rPr lang="en-US" altLang="zh-CN" sz="2000" dirty="0">
                <a:solidFill>
                  <a:schemeClr val="bg1"/>
                </a:solidFill>
                <a:latin typeface="微软雅黑" panose="020B0503020204020204" pitchFamily="34" charset="-122"/>
                <a:ea typeface="微软雅黑" panose="020B0503020204020204" pitchFamily="34" charset="-122"/>
              </a:rPr>
              <a:t>6</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聘任教师及其他职工，实施奖励或者处分</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8" name="Freeform 26"/>
          <p:cNvSpPr/>
          <p:nvPr/>
        </p:nvSpPr>
        <p:spPr bwMode="auto">
          <a:xfrm>
            <a:off x="5228590" y="4329430"/>
            <a:ext cx="1739265" cy="1781175"/>
          </a:xfrm>
          <a:custGeom>
            <a:avLst/>
            <a:gdLst>
              <a:gd name="T0" fmla="*/ 19 w 97"/>
              <a:gd name="T1" fmla="*/ 108 h 108"/>
              <a:gd name="T2" fmla="*/ 77 w 97"/>
              <a:gd name="T3" fmla="*/ 108 h 108"/>
              <a:gd name="T4" fmla="*/ 97 w 97"/>
              <a:gd name="T5" fmla="*/ 88 h 108"/>
              <a:gd name="T6" fmla="*/ 97 w 97"/>
              <a:gd name="T7" fmla="*/ 31 h 108"/>
              <a:gd name="T8" fmla="*/ 77 w 97"/>
              <a:gd name="T9" fmla="*/ 11 h 108"/>
              <a:gd name="T10" fmla="*/ 54 w 97"/>
              <a:gd name="T11" fmla="*/ 11 h 108"/>
              <a:gd name="T12" fmla="*/ 53 w 97"/>
              <a:gd name="T13" fmla="*/ 9 h 108"/>
              <a:gd name="T14" fmla="*/ 48 w 97"/>
              <a:gd name="T15" fmla="*/ 0 h 108"/>
              <a:gd name="T16" fmla="*/ 43 w 97"/>
              <a:gd name="T17" fmla="*/ 9 h 108"/>
              <a:gd name="T18" fmla="*/ 42 w 97"/>
              <a:gd name="T19" fmla="*/ 11 h 108"/>
              <a:gd name="T20" fmla="*/ 19 w 97"/>
              <a:gd name="T21" fmla="*/ 11 h 108"/>
              <a:gd name="T22" fmla="*/ 0 w 97"/>
              <a:gd name="T23" fmla="*/ 31 h 108"/>
              <a:gd name="T24" fmla="*/ 0 w 97"/>
              <a:gd name="T25" fmla="*/ 88 h 108"/>
              <a:gd name="T26" fmla="*/ 19 w 97"/>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19" y="108"/>
                </a:moveTo>
                <a:cubicBezTo>
                  <a:pt x="77" y="108"/>
                  <a:pt x="77" y="108"/>
                  <a:pt x="77" y="108"/>
                </a:cubicBezTo>
                <a:cubicBezTo>
                  <a:pt x="88" y="108"/>
                  <a:pt x="97" y="99"/>
                  <a:pt x="97" y="88"/>
                </a:cubicBezTo>
                <a:cubicBezTo>
                  <a:pt x="97" y="31"/>
                  <a:pt x="97" y="31"/>
                  <a:pt x="97" y="31"/>
                </a:cubicBezTo>
                <a:cubicBezTo>
                  <a:pt x="97" y="20"/>
                  <a:pt x="88" y="11"/>
                  <a:pt x="77" y="11"/>
                </a:cubicBezTo>
                <a:cubicBezTo>
                  <a:pt x="54" y="11"/>
                  <a:pt x="54" y="11"/>
                  <a:pt x="54" y="11"/>
                </a:cubicBezTo>
                <a:cubicBezTo>
                  <a:pt x="53" y="9"/>
                  <a:pt x="53" y="9"/>
                  <a:pt x="53" y="9"/>
                </a:cubicBezTo>
                <a:cubicBezTo>
                  <a:pt x="48" y="0"/>
                  <a:pt x="48" y="0"/>
                  <a:pt x="48" y="0"/>
                </a:cubicBezTo>
                <a:cubicBezTo>
                  <a:pt x="43" y="9"/>
                  <a:pt x="43" y="9"/>
                  <a:pt x="43" y="9"/>
                </a:cubicBezTo>
                <a:cubicBezTo>
                  <a:pt x="42" y="11"/>
                  <a:pt x="42" y="11"/>
                  <a:pt x="42" y="11"/>
                </a:cubicBezTo>
                <a:cubicBezTo>
                  <a:pt x="19" y="11"/>
                  <a:pt x="19" y="11"/>
                  <a:pt x="19" y="11"/>
                </a:cubicBezTo>
                <a:cubicBezTo>
                  <a:pt x="8" y="11"/>
                  <a:pt x="0" y="20"/>
                  <a:pt x="0" y="31"/>
                </a:cubicBezTo>
                <a:cubicBezTo>
                  <a:pt x="0" y="88"/>
                  <a:pt x="0" y="88"/>
                  <a:pt x="0" y="88"/>
                </a:cubicBezTo>
                <a:cubicBezTo>
                  <a:pt x="0" y="99"/>
                  <a:pt x="8" y="108"/>
                  <a:pt x="19" y="108"/>
                </a:cubicBezTo>
                <a:close/>
              </a:path>
            </a:pathLst>
          </a:custGeom>
          <a:solidFill>
            <a:srgbClr val="4C6062"/>
          </a:solidFill>
          <a:ln>
            <a:noFill/>
          </a:ln>
        </p:spPr>
        <p:txBody>
          <a:bodyPr vert="horz" wrap="square" lIns="91440" tIns="45720" rIns="91440" bIns="45720" numCol="1" anchor="ctr" anchorCtr="0" compatLnSpc="1"/>
          <a:lstStyle/>
          <a:p>
            <a:pPr algn="ctr"/>
            <a:r>
              <a:rPr lang="en-US" altLang="zh-CN" sz="2000" dirty="0">
                <a:solidFill>
                  <a:schemeClr val="bg1"/>
                </a:solidFill>
                <a:latin typeface="微软雅黑" panose="020B0503020204020204" pitchFamily="34" charset="-122"/>
                <a:ea typeface="微软雅黑" panose="020B0503020204020204" pitchFamily="34" charset="-122"/>
              </a:rPr>
              <a:t>4</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对受教育者进行学籍管理，实施奖励或者处分</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9" name="Freeform 27"/>
          <p:cNvSpPr/>
          <p:nvPr/>
        </p:nvSpPr>
        <p:spPr bwMode="auto">
          <a:xfrm>
            <a:off x="2562225" y="4329430"/>
            <a:ext cx="1680845" cy="1738630"/>
          </a:xfrm>
          <a:custGeom>
            <a:avLst/>
            <a:gdLst>
              <a:gd name="T0" fmla="*/ 20 w 97"/>
              <a:gd name="T1" fmla="*/ 108 h 108"/>
              <a:gd name="T2" fmla="*/ 77 w 97"/>
              <a:gd name="T3" fmla="*/ 108 h 108"/>
              <a:gd name="T4" fmla="*/ 97 w 97"/>
              <a:gd name="T5" fmla="*/ 88 h 108"/>
              <a:gd name="T6" fmla="*/ 97 w 97"/>
              <a:gd name="T7" fmla="*/ 31 h 108"/>
              <a:gd name="T8" fmla="*/ 77 w 97"/>
              <a:gd name="T9" fmla="*/ 11 h 108"/>
              <a:gd name="T10" fmla="*/ 55 w 97"/>
              <a:gd name="T11" fmla="*/ 11 h 108"/>
              <a:gd name="T12" fmla="*/ 54 w 97"/>
              <a:gd name="T13" fmla="*/ 9 h 108"/>
              <a:gd name="T14" fmla="*/ 48 w 97"/>
              <a:gd name="T15" fmla="*/ 0 h 108"/>
              <a:gd name="T16" fmla="*/ 43 w 97"/>
              <a:gd name="T17" fmla="*/ 9 h 108"/>
              <a:gd name="T18" fmla="*/ 42 w 97"/>
              <a:gd name="T19" fmla="*/ 11 h 108"/>
              <a:gd name="T20" fmla="*/ 20 w 97"/>
              <a:gd name="T21" fmla="*/ 11 h 108"/>
              <a:gd name="T22" fmla="*/ 0 w 97"/>
              <a:gd name="T23" fmla="*/ 31 h 108"/>
              <a:gd name="T24" fmla="*/ 0 w 97"/>
              <a:gd name="T25" fmla="*/ 88 h 108"/>
              <a:gd name="T26" fmla="*/ 20 w 97"/>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8">
                <a:moveTo>
                  <a:pt x="20" y="108"/>
                </a:moveTo>
                <a:cubicBezTo>
                  <a:pt x="77" y="108"/>
                  <a:pt x="77" y="108"/>
                  <a:pt x="77" y="108"/>
                </a:cubicBezTo>
                <a:cubicBezTo>
                  <a:pt x="88" y="108"/>
                  <a:pt x="97" y="99"/>
                  <a:pt x="97" y="88"/>
                </a:cubicBezTo>
                <a:cubicBezTo>
                  <a:pt x="97" y="31"/>
                  <a:pt x="97" y="31"/>
                  <a:pt x="97" y="31"/>
                </a:cubicBezTo>
                <a:cubicBezTo>
                  <a:pt x="97" y="20"/>
                  <a:pt x="88" y="11"/>
                  <a:pt x="77" y="11"/>
                </a:cubicBezTo>
                <a:cubicBezTo>
                  <a:pt x="55" y="11"/>
                  <a:pt x="55" y="11"/>
                  <a:pt x="55" y="11"/>
                </a:cubicBezTo>
                <a:cubicBezTo>
                  <a:pt x="54" y="9"/>
                  <a:pt x="54" y="9"/>
                  <a:pt x="54" y="9"/>
                </a:cubicBezTo>
                <a:cubicBezTo>
                  <a:pt x="48" y="0"/>
                  <a:pt x="48" y="0"/>
                  <a:pt x="48" y="0"/>
                </a:cubicBezTo>
                <a:cubicBezTo>
                  <a:pt x="43" y="9"/>
                  <a:pt x="43" y="9"/>
                  <a:pt x="43" y="9"/>
                </a:cubicBezTo>
                <a:cubicBezTo>
                  <a:pt x="42" y="11"/>
                  <a:pt x="42" y="11"/>
                  <a:pt x="42" y="11"/>
                </a:cubicBezTo>
                <a:cubicBezTo>
                  <a:pt x="20" y="11"/>
                  <a:pt x="20" y="11"/>
                  <a:pt x="20" y="11"/>
                </a:cubicBezTo>
                <a:cubicBezTo>
                  <a:pt x="9" y="11"/>
                  <a:pt x="0" y="20"/>
                  <a:pt x="0" y="31"/>
                </a:cubicBezTo>
                <a:cubicBezTo>
                  <a:pt x="0" y="88"/>
                  <a:pt x="0" y="88"/>
                  <a:pt x="0" y="88"/>
                </a:cubicBezTo>
                <a:cubicBezTo>
                  <a:pt x="0" y="99"/>
                  <a:pt x="9" y="108"/>
                  <a:pt x="20" y="108"/>
                </a:cubicBezTo>
                <a:close/>
              </a:path>
            </a:pathLst>
          </a:custGeom>
          <a:solidFill>
            <a:srgbClr val="EBAC07"/>
          </a:solidFill>
          <a:ln>
            <a:noFill/>
          </a:ln>
        </p:spPr>
        <p:txBody>
          <a:bodyPr vert="horz" wrap="square" lIns="91440" tIns="45720" rIns="91440" bIns="45720" numCol="1" anchor="ctr" anchorCtr="0" compatLnSpc="1"/>
          <a:lstStyle/>
          <a:p>
            <a:pPr algn="ctr"/>
            <a:r>
              <a:rPr lang="en-US" altLang="zh-CN" sz="2000" dirty="0">
                <a:solidFill>
                  <a:schemeClr val="bg1"/>
                </a:solidFill>
                <a:latin typeface="微软雅黑" panose="020B0503020204020204" pitchFamily="34" charset="-122"/>
                <a:ea typeface="微软雅黑" panose="020B0503020204020204" pitchFamily="34" charset="-122"/>
              </a:rPr>
              <a:t>2</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组织实施教育教学活动</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628897" y="1844824"/>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628897" y="6309320"/>
            <a:ext cx="10985808" cy="99011"/>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8"/>
          <p:cNvSpPr txBox="1"/>
          <p:nvPr/>
        </p:nvSpPr>
        <p:spPr>
          <a:xfrm>
            <a:off x="266700" y="898525"/>
            <a:ext cx="535495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一、学校的基本权利</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
        <p:nvSpPr>
          <p:cNvPr id="2" name="Oval 8"/>
          <p:cNvSpPr>
            <a:spLocks noChangeArrowheads="1"/>
          </p:cNvSpPr>
          <p:nvPr/>
        </p:nvSpPr>
        <p:spPr bwMode="auto">
          <a:xfrm>
            <a:off x="11283865" y="3995528"/>
            <a:ext cx="260350" cy="261938"/>
          </a:xfrm>
          <a:prstGeom prst="ellipse">
            <a:avLst/>
          </a:prstGeom>
          <a:solidFill>
            <a:srgbClr val="F83003"/>
          </a:solidFill>
          <a:ln>
            <a:noFill/>
          </a:ln>
        </p:spPr>
        <p:txBody>
          <a:bodyPr vert="horz" wrap="square" lIns="91440" tIns="45720" rIns="91440" bIns="45720" numCol="1" anchor="t" anchorCtr="0" compatLnSpc="1"/>
          <a:p>
            <a:endParaRPr lang="zh-CN" altLang="en-US"/>
          </a:p>
        </p:txBody>
      </p:sp>
      <p:sp>
        <p:nvSpPr>
          <p:cNvPr id="4" name="Freeform 25"/>
          <p:cNvSpPr/>
          <p:nvPr/>
        </p:nvSpPr>
        <p:spPr bwMode="auto">
          <a:xfrm>
            <a:off x="10407015" y="4364990"/>
            <a:ext cx="1732915" cy="1707515"/>
          </a:xfrm>
          <a:custGeom>
            <a:avLst/>
            <a:gdLst>
              <a:gd name="T0" fmla="*/ 20 w 98"/>
              <a:gd name="T1" fmla="*/ 108 h 108"/>
              <a:gd name="T2" fmla="*/ 78 w 98"/>
              <a:gd name="T3" fmla="*/ 108 h 108"/>
              <a:gd name="T4" fmla="*/ 98 w 98"/>
              <a:gd name="T5" fmla="*/ 88 h 108"/>
              <a:gd name="T6" fmla="*/ 98 w 98"/>
              <a:gd name="T7" fmla="*/ 30 h 108"/>
              <a:gd name="T8" fmla="*/ 78 w 98"/>
              <a:gd name="T9" fmla="*/ 11 h 108"/>
              <a:gd name="T10" fmla="*/ 55 w 98"/>
              <a:gd name="T11" fmla="*/ 11 h 108"/>
              <a:gd name="T12" fmla="*/ 54 w 98"/>
              <a:gd name="T13" fmla="*/ 9 h 108"/>
              <a:gd name="T14" fmla="*/ 49 w 98"/>
              <a:gd name="T15" fmla="*/ 0 h 108"/>
              <a:gd name="T16" fmla="*/ 44 w 98"/>
              <a:gd name="T17" fmla="*/ 9 h 108"/>
              <a:gd name="T18" fmla="*/ 43 w 98"/>
              <a:gd name="T19" fmla="*/ 11 h 108"/>
              <a:gd name="T20" fmla="*/ 20 w 98"/>
              <a:gd name="T21" fmla="*/ 11 h 108"/>
              <a:gd name="T22" fmla="*/ 0 w 98"/>
              <a:gd name="T23" fmla="*/ 30 h 108"/>
              <a:gd name="T24" fmla="*/ 0 w 98"/>
              <a:gd name="T25" fmla="*/ 88 h 108"/>
              <a:gd name="T26" fmla="*/ 20 w 98"/>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08">
                <a:moveTo>
                  <a:pt x="20" y="108"/>
                </a:moveTo>
                <a:cubicBezTo>
                  <a:pt x="78" y="108"/>
                  <a:pt x="78" y="108"/>
                  <a:pt x="78" y="108"/>
                </a:cubicBezTo>
                <a:cubicBezTo>
                  <a:pt x="89" y="108"/>
                  <a:pt x="98" y="99"/>
                  <a:pt x="98" y="88"/>
                </a:cubicBezTo>
                <a:cubicBezTo>
                  <a:pt x="98" y="30"/>
                  <a:pt x="98" y="30"/>
                  <a:pt x="98" y="30"/>
                </a:cubicBezTo>
                <a:cubicBezTo>
                  <a:pt x="98" y="19"/>
                  <a:pt x="89" y="11"/>
                  <a:pt x="78" y="11"/>
                </a:cubicBezTo>
                <a:cubicBezTo>
                  <a:pt x="55" y="11"/>
                  <a:pt x="55" y="11"/>
                  <a:pt x="55" y="11"/>
                </a:cubicBezTo>
                <a:cubicBezTo>
                  <a:pt x="54" y="9"/>
                  <a:pt x="54" y="9"/>
                  <a:pt x="54" y="9"/>
                </a:cubicBezTo>
                <a:cubicBezTo>
                  <a:pt x="49" y="0"/>
                  <a:pt x="49" y="0"/>
                  <a:pt x="49" y="0"/>
                </a:cubicBezTo>
                <a:cubicBezTo>
                  <a:pt x="44" y="9"/>
                  <a:pt x="44" y="9"/>
                  <a:pt x="44" y="9"/>
                </a:cubicBezTo>
                <a:cubicBezTo>
                  <a:pt x="43" y="11"/>
                  <a:pt x="43" y="11"/>
                  <a:pt x="43" y="11"/>
                </a:cubicBezTo>
                <a:cubicBezTo>
                  <a:pt x="20" y="11"/>
                  <a:pt x="20" y="11"/>
                  <a:pt x="20" y="11"/>
                </a:cubicBezTo>
                <a:cubicBezTo>
                  <a:pt x="9" y="11"/>
                  <a:pt x="0" y="19"/>
                  <a:pt x="0" y="30"/>
                </a:cubicBezTo>
                <a:cubicBezTo>
                  <a:pt x="0" y="88"/>
                  <a:pt x="0" y="88"/>
                  <a:pt x="0" y="88"/>
                </a:cubicBezTo>
                <a:cubicBezTo>
                  <a:pt x="0" y="99"/>
                  <a:pt x="9" y="108"/>
                  <a:pt x="20" y="108"/>
                </a:cubicBezTo>
                <a:close/>
              </a:path>
            </a:pathLst>
          </a:custGeom>
          <a:solidFill>
            <a:srgbClr val="8BAB00"/>
          </a:solidFill>
          <a:ln>
            <a:noFill/>
          </a:ln>
        </p:spPr>
        <p:txBody>
          <a:bodyPr vert="horz" wrap="square" lIns="91440" tIns="45720" rIns="91440" bIns="45720" numCol="1" anchor="ctr" anchorCtr="0" compatLnSpc="1"/>
          <a:p>
            <a:pPr algn="ctr"/>
            <a:r>
              <a:rPr lang="en-US" altLang="zh-CN" sz="2000" dirty="0" smtClean="0">
                <a:solidFill>
                  <a:schemeClr val="bg1"/>
                </a:solidFill>
                <a:latin typeface="微软雅黑" panose="020B0503020204020204" pitchFamily="34" charset="-122"/>
                <a:ea typeface="微软雅黑" panose="020B0503020204020204" pitchFamily="34" charset="-122"/>
              </a:rPr>
              <a:t>8.</a:t>
            </a:r>
            <a:r>
              <a:rPr lang="zh-CN" altLang="en-US" sz="2000" dirty="0">
                <a:solidFill>
                  <a:schemeClr val="bg1"/>
                </a:solidFill>
                <a:latin typeface="微软雅黑" panose="020B0503020204020204" pitchFamily="34" charset="-122"/>
                <a:ea typeface="微软雅黑" panose="020B0503020204020204" pitchFamily="34" charset="-122"/>
              </a:rPr>
              <a:t>拒绝任何组织和个人对教育教学活动的非法干涉</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流程图: 离页连接符 7"/>
          <p:cNvSpPr/>
          <p:nvPr/>
        </p:nvSpPr>
        <p:spPr>
          <a:xfrm rot="10800000">
            <a:off x="9832975" y="1772285"/>
            <a:ext cx="1308735" cy="2048510"/>
          </a:xfrm>
          <a:prstGeom prst="flowChartOffpageConnector">
            <a:avLst/>
          </a:prstGeom>
          <a:solidFill>
            <a:srgbClr val="A2B932"/>
          </a:solidFill>
          <a:ln>
            <a:noFill/>
          </a:ln>
        </p:spPr>
        <p:txBody>
          <a:bodyPr lIns="121954" tIns="60977" rIns="121954" bIns="60977"/>
          <a:lstStyle/>
          <a:p>
            <a:endParaRPr lang="zh-CN" altLang="en-US" sz="2100"/>
          </a:p>
        </p:txBody>
      </p:sp>
      <p:grpSp>
        <p:nvGrpSpPr>
          <p:cNvPr id="21" name="组合 20"/>
          <p:cNvGrpSpPr/>
          <p:nvPr/>
        </p:nvGrpSpPr>
        <p:grpSpPr>
          <a:xfrm>
            <a:off x="626745" y="3804920"/>
            <a:ext cx="1297305" cy="2309495"/>
            <a:chOff x="987" y="5992"/>
            <a:chExt cx="2070" cy="3637"/>
          </a:xfrm>
        </p:grpSpPr>
        <p:sp>
          <p:nvSpPr>
            <p:cNvPr id="3" name="流程图: 离页连接符 2"/>
            <p:cNvSpPr/>
            <p:nvPr/>
          </p:nvSpPr>
          <p:spPr>
            <a:xfrm>
              <a:off x="1010" y="6091"/>
              <a:ext cx="2047" cy="3538"/>
            </a:xfrm>
            <a:prstGeom prst="flowChartOffpageConnector">
              <a:avLst/>
            </a:prstGeom>
            <a:solidFill>
              <a:srgbClr val="4BACC6">
                <a:lumMod val="60000"/>
                <a:lumOff val="40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Franklin Gothic Medium" panose="020B0603020102020204"/>
                <a:ea typeface="微软雅黑" panose="020B0503020204020204" pitchFamily="34" charset="-122"/>
                <a:cs typeface="+mn-cs"/>
              </a:endParaRPr>
            </a:p>
          </p:txBody>
        </p:sp>
        <p:sp>
          <p:nvSpPr>
            <p:cNvPr id="10" name="矩形 9"/>
            <p:cNvSpPr/>
            <p:nvPr/>
          </p:nvSpPr>
          <p:spPr>
            <a:xfrm>
              <a:off x="987" y="5992"/>
              <a:ext cx="1922" cy="1452"/>
            </a:xfrm>
            <a:prstGeom prst="rect">
              <a:avLst/>
            </a:prstGeom>
          </p:spPr>
          <p:txBody>
            <a:bodyPr wrap="square">
              <a:spAutoFit/>
            </a:bodyPr>
            <a:lstStyle/>
            <a:p>
              <a:pPr marL="0" marR="0" lvl="0" indent="0" algn="l" defTabSz="914400" eaLnBrk="1" fontAlgn="auto" latinLnBrk="0" hangingPunct="1">
                <a:lnSpc>
                  <a:spcPct val="15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遵守法律、法规</a:t>
              </a:r>
              <a:endParaRPr kumimoji="0" lang="zh-CN" altLang="en-US" sz="1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851025" y="1741805"/>
            <a:ext cx="2107565" cy="2099310"/>
            <a:chOff x="3698" y="2726"/>
            <a:chExt cx="3319" cy="3306"/>
          </a:xfrm>
        </p:grpSpPr>
        <p:sp>
          <p:nvSpPr>
            <p:cNvPr id="4" name="流程图: 离页连接符 3"/>
            <p:cNvSpPr/>
            <p:nvPr/>
          </p:nvSpPr>
          <p:spPr>
            <a:xfrm rot="10800000">
              <a:off x="3698" y="2726"/>
              <a:ext cx="3198" cy="3307"/>
            </a:xfrm>
            <a:prstGeom prst="flowChartOffpageConnector">
              <a:avLst/>
            </a:prstGeom>
            <a:solidFill>
              <a:srgbClr val="FFC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Franklin Gothic Medium" panose="020B0603020102020204"/>
                <a:ea typeface="微软雅黑" panose="020B0503020204020204" pitchFamily="34" charset="-122"/>
                <a:cs typeface="+mn-cs"/>
              </a:endParaRPr>
            </a:p>
          </p:txBody>
        </p:sp>
        <p:sp>
          <p:nvSpPr>
            <p:cNvPr id="11" name="矩形 10"/>
            <p:cNvSpPr/>
            <p:nvPr/>
          </p:nvSpPr>
          <p:spPr>
            <a:xfrm>
              <a:off x="3765" y="3132"/>
              <a:ext cx="3252" cy="2761"/>
            </a:xfrm>
            <a:prstGeom prst="rect">
              <a:avLst/>
            </a:prstGeom>
          </p:spPr>
          <p:txBody>
            <a:bodyPr wrap="square">
              <a:spAutoFit/>
            </a:bodyPr>
            <a:lstStyle/>
            <a:p>
              <a:pPr marL="0" marR="0" lvl="0" indent="0" algn="l" defTabSz="914400" eaLnBrk="1" fontAlgn="auto" latinLnBrk="0" hangingPunct="1">
                <a:lnSpc>
                  <a:spcPct val="15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贯彻国家的教育方针，执行国家教育教学标准，保证教育教学质量</a:t>
              </a:r>
              <a:endParaRPr kumimoji="0" lang="zh-CN" altLang="en-US" sz="1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3866816" y="3850640"/>
            <a:ext cx="1773822" cy="2261235"/>
            <a:chOff x="4475" y="6100"/>
            <a:chExt cx="1966" cy="3561"/>
          </a:xfrm>
        </p:grpSpPr>
        <p:sp>
          <p:nvSpPr>
            <p:cNvPr id="5" name="流程图: 离页连接符 4"/>
            <p:cNvSpPr/>
            <p:nvPr/>
          </p:nvSpPr>
          <p:spPr>
            <a:xfrm>
              <a:off x="4475" y="6100"/>
              <a:ext cx="1965" cy="3561"/>
            </a:xfrm>
            <a:prstGeom prst="flowChartOffpageConnector">
              <a:avLst/>
            </a:prstGeom>
            <a:solidFill>
              <a:srgbClr val="FF5BFF"/>
            </a:solidFill>
            <a:ln>
              <a:noFill/>
            </a:ln>
          </p:spPr>
          <p:txBody>
            <a:bodyPr lIns="121954" tIns="60977" rIns="121954" bIns="60977"/>
            <a:lstStyle/>
            <a:p>
              <a:endParaRPr lang="zh-CN" altLang="en-US" sz="2100"/>
            </a:p>
          </p:txBody>
        </p:sp>
        <p:sp>
          <p:nvSpPr>
            <p:cNvPr id="12" name="矩形 11"/>
            <p:cNvSpPr/>
            <p:nvPr/>
          </p:nvSpPr>
          <p:spPr>
            <a:xfrm>
              <a:off x="4518" y="6193"/>
              <a:ext cx="1923" cy="2107"/>
            </a:xfrm>
            <a:prstGeom prst="rect">
              <a:avLst/>
            </a:prstGeom>
          </p:spPr>
          <p:txBody>
            <a:bodyPr wrap="square">
              <a:spAutoFit/>
            </a:bodyPr>
            <a:lstStyle/>
            <a:p>
              <a:pPr lvl="0">
                <a:lnSpc>
                  <a:spcPct val="150000"/>
                </a:lnSpc>
                <a:defRPr/>
              </a:pPr>
              <a:r>
                <a:rPr lang="zh-CN" altLang="en-US" b="1" kern="0" dirty="0">
                  <a:solidFill>
                    <a:sysClr val="window" lastClr="FFFFFF"/>
                  </a:solidFill>
                  <a:latin typeface="微软雅黑" panose="020B0503020204020204" pitchFamily="34" charset="-122"/>
                  <a:ea typeface="微软雅黑" panose="020B0503020204020204" pitchFamily="34" charset="-122"/>
                </a:rPr>
                <a:t>维护受教育者、教师及其他职工的合法权益</a:t>
              </a:r>
              <a:endParaRPr lang="zh-CN" altLang="en-US" b="1"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621544" y="1743710"/>
            <a:ext cx="2793219" cy="2142490"/>
            <a:chOff x="6487" y="2742"/>
            <a:chExt cx="2397" cy="3374"/>
          </a:xfrm>
        </p:grpSpPr>
        <p:sp>
          <p:nvSpPr>
            <p:cNvPr id="6" name="流程图: 离页连接符 5"/>
            <p:cNvSpPr/>
            <p:nvPr/>
          </p:nvSpPr>
          <p:spPr>
            <a:xfrm rot="10800000">
              <a:off x="6487" y="2742"/>
              <a:ext cx="2397" cy="3336"/>
            </a:xfrm>
            <a:prstGeom prst="flowChartOffpageConnector">
              <a:avLst/>
            </a:prstGeom>
            <a:solidFill>
              <a:schemeClr val="accent4">
                <a:lumMod val="75000"/>
              </a:scheme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Franklin Gothic Medium" panose="020B0603020102020204"/>
                <a:ea typeface="微软雅黑" panose="020B0503020204020204" pitchFamily="34" charset="-122"/>
                <a:cs typeface="+mn-cs"/>
              </a:endParaRPr>
            </a:p>
          </p:txBody>
        </p:sp>
        <p:sp>
          <p:nvSpPr>
            <p:cNvPr id="13" name="矩形 12"/>
            <p:cNvSpPr/>
            <p:nvPr/>
          </p:nvSpPr>
          <p:spPr>
            <a:xfrm>
              <a:off x="6506" y="3355"/>
              <a:ext cx="2346" cy="2761"/>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以适当方式为受教育者及其监护人了解受教育者的学业成绩及其他有关情况提供便利</a:t>
              </a:r>
              <a:endParaRPr kumimoji="0" lang="zh-CN" altLang="en-US" sz="1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674370" y="3859530"/>
            <a:ext cx="10897870" cy="2265045"/>
            <a:chOff x="1062" y="6078"/>
            <a:chExt cx="17162" cy="3567"/>
          </a:xfrm>
        </p:grpSpPr>
        <p:sp>
          <p:nvSpPr>
            <p:cNvPr id="7" name="流程图: 离页连接符 6"/>
            <p:cNvSpPr/>
            <p:nvPr/>
          </p:nvSpPr>
          <p:spPr>
            <a:xfrm>
              <a:off x="13234" y="6091"/>
              <a:ext cx="2251" cy="3554"/>
            </a:xfrm>
            <a:prstGeom prst="flowChartOffpageConnector">
              <a:avLst/>
            </a:prstGeom>
            <a:solidFill>
              <a:srgbClr val="4BACC6">
                <a:lumMod val="75000"/>
              </a:srgbClr>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Franklin Gothic Medium" panose="020B0603020102020204"/>
                <a:ea typeface="微软雅黑" panose="020B0503020204020204" pitchFamily="34" charset="-122"/>
                <a:cs typeface="+mn-cs"/>
              </a:endParaRPr>
            </a:p>
          </p:txBody>
        </p:sp>
        <p:sp>
          <p:nvSpPr>
            <p:cNvPr id="16" name="矩形 15"/>
            <p:cNvSpPr/>
            <p:nvPr/>
          </p:nvSpPr>
          <p:spPr>
            <a:xfrm>
              <a:off x="13249" y="6157"/>
              <a:ext cx="2424" cy="2761"/>
            </a:xfrm>
            <a:prstGeom prst="rect">
              <a:avLst/>
            </a:prstGeom>
          </p:spPr>
          <p:txBody>
            <a:bodyPr wrap="square">
              <a:spAutoFit/>
            </a:bodyPr>
            <a:lstStyle/>
            <a:p>
              <a:pPr lvl="0">
                <a:lnSpc>
                  <a:spcPct val="150000"/>
                </a:lnSpc>
                <a:defRPr/>
              </a:pPr>
              <a:r>
                <a:rPr lang="zh-CN" altLang="en-US" b="1" kern="0" dirty="0">
                  <a:solidFill>
                    <a:sysClr val="window" lastClr="FFFFFF"/>
                  </a:solidFill>
                  <a:latin typeface="微软雅黑" panose="020B0503020204020204" pitchFamily="34" charset="-122"/>
                  <a:ea typeface="微软雅黑" panose="020B0503020204020204" pitchFamily="34" charset="-122"/>
                </a:rPr>
                <a:t>遵照国家有关规定收取费用并公开收费项目</a:t>
              </a:r>
              <a:endParaRPr lang="zh-CN" altLang="en-US" b="1" kern="0" dirty="0">
                <a:solidFill>
                  <a:sysClr val="window" lastClr="FFFFFF"/>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1062" y="6078"/>
              <a:ext cx="17162" cy="2"/>
            </a:xfrm>
            <a:prstGeom prst="line">
              <a:avLst/>
            </a:prstGeom>
            <a:noFill/>
            <a:ln w="38100" cap="flat" cmpd="sng" algn="ctr">
              <a:solidFill>
                <a:srgbClr val="8BAB00"/>
              </a:solidFill>
              <a:prstDash val="solid"/>
            </a:ln>
            <a:effectLst/>
          </p:spPr>
        </p:cxnSp>
      </p:grpSp>
      <p:cxnSp>
        <p:nvCxnSpPr>
          <p:cNvPr id="25" name="直接连接符 24"/>
          <p:cNvCxnSpPr/>
          <p:nvPr/>
        </p:nvCxnSpPr>
        <p:spPr>
          <a:xfrm>
            <a:off x="674347" y="3673627"/>
            <a:ext cx="0" cy="250825"/>
          </a:xfrm>
          <a:prstGeom prst="line">
            <a:avLst/>
          </a:prstGeom>
          <a:noFill/>
          <a:ln w="38100" cap="flat" cmpd="sng" algn="ctr">
            <a:solidFill>
              <a:schemeClr val="bg1">
                <a:lumMod val="75000"/>
              </a:schemeClr>
            </a:solidFill>
            <a:prstDash val="solid"/>
          </a:ln>
          <a:effectLst/>
        </p:spPr>
      </p:cxnSp>
      <p:sp>
        <p:nvSpPr>
          <p:cNvPr id="32" name="TextBox 31"/>
          <p:cNvSpPr txBox="1"/>
          <p:nvPr/>
        </p:nvSpPr>
        <p:spPr>
          <a:xfrm>
            <a:off x="674347" y="3481539"/>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01</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33" name="TextBox 32"/>
          <p:cNvSpPr txBox="1"/>
          <p:nvPr/>
        </p:nvSpPr>
        <p:spPr>
          <a:xfrm>
            <a:off x="2066823" y="3966044"/>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02</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34" name="TextBox 33"/>
          <p:cNvSpPr txBox="1"/>
          <p:nvPr/>
        </p:nvSpPr>
        <p:spPr>
          <a:xfrm>
            <a:off x="4015531" y="3440899"/>
            <a:ext cx="418704" cy="36830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03</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35" name="TextBox 34"/>
          <p:cNvSpPr txBox="1"/>
          <p:nvPr/>
        </p:nvSpPr>
        <p:spPr>
          <a:xfrm>
            <a:off x="5846585" y="3966170"/>
            <a:ext cx="418704" cy="36830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04</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36" name="TextBox 35"/>
          <p:cNvSpPr txBox="1"/>
          <p:nvPr/>
        </p:nvSpPr>
        <p:spPr>
          <a:xfrm>
            <a:off x="8619376" y="3429042"/>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05</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37" name="TextBox 36"/>
          <p:cNvSpPr txBox="1"/>
          <p:nvPr/>
        </p:nvSpPr>
        <p:spPr>
          <a:xfrm>
            <a:off x="10059568" y="3967314"/>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06</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cxnSp>
        <p:nvCxnSpPr>
          <p:cNvPr id="76" name="直接连接符 75"/>
          <p:cNvCxnSpPr/>
          <p:nvPr/>
        </p:nvCxnSpPr>
        <p:spPr>
          <a:xfrm>
            <a:off x="411729" y="1552171"/>
            <a:ext cx="11592350" cy="0"/>
          </a:xfrm>
          <a:prstGeom prst="line">
            <a:avLst/>
          </a:prstGeom>
          <a:noFill/>
          <a:ln w="38100" cap="flat" cmpd="sng" algn="ctr">
            <a:solidFill>
              <a:schemeClr val="accent3">
                <a:lumMod val="75000"/>
              </a:schemeClr>
            </a:solidFill>
            <a:prstDash val="solid"/>
          </a:ln>
          <a:effectLst/>
        </p:spPr>
      </p:cxnSp>
      <p:cxnSp>
        <p:nvCxnSpPr>
          <p:cNvPr id="78" name="直接连接符 77"/>
          <p:cNvCxnSpPr/>
          <p:nvPr/>
        </p:nvCxnSpPr>
        <p:spPr>
          <a:xfrm>
            <a:off x="419865" y="6317704"/>
            <a:ext cx="11592350" cy="0"/>
          </a:xfrm>
          <a:prstGeom prst="line">
            <a:avLst/>
          </a:prstGeom>
          <a:noFill/>
          <a:ln w="38100" cap="flat" cmpd="sng" algn="ctr">
            <a:solidFill>
              <a:schemeClr val="accent3">
                <a:lumMod val="75000"/>
              </a:schemeClr>
            </a:solidFill>
            <a:prstDash val="solid"/>
          </a:ln>
          <a:effectLst/>
        </p:spPr>
      </p:cxnSp>
      <p:sp>
        <p:nvSpPr>
          <p:cNvPr id="2" name="TextBox 8"/>
          <p:cNvSpPr txBox="1"/>
          <p:nvPr/>
        </p:nvSpPr>
        <p:spPr>
          <a:xfrm>
            <a:off x="266700" y="898525"/>
            <a:ext cx="535495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二、学校的基本义务</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
        <p:nvSpPr>
          <p:cNvPr id="24" name="矩形 23"/>
          <p:cNvSpPr/>
          <p:nvPr/>
        </p:nvSpPr>
        <p:spPr>
          <a:xfrm>
            <a:off x="10008235" y="2746375"/>
            <a:ext cx="961390" cy="922020"/>
          </a:xfrm>
          <a:prstGeom prst="rect">
            <a:avLst/>
          </a:prstGeom>
        </p:spPr>
        <p:txBody>
          <a:bodyPr wrap="square">
            <a:spAutoFit/>
          </a:bodyPr>
          <a:p>
            <a:pPr lvl="0">
              <a:lnSpc>
                <a:spcPct val="150000"/>
              </a:lnSpc>
              <a:defRPr/>
            </a:pPr>
            <a:r>
              <a:rPr lang="zh-CN" altLang="en-US" b="1" kern="0" dirty="0">
                <a:solidFill>
                  <a:sysClr val="window" lastClr="FFFFFF"/>
                </a:solidFill>
                <a:latin typeface="微软雅黑" panose="020B0503020204020204" pitchFamily="34" charset="-122"/>
                <a:ea typeface="微软雅黑" panose="020B0503020204020204" pitchFamily="34" charset="-122"/>
              </a:rPr>
              <a:t>依法接受监督</a:t>
            </a:r>
            <a:endParaRPr lang="zh-CN" altLang="en-US" b="1" kern="0" dirty="0">
              <a:solidFill>
                <a:sysClr val="window" lastClr="FFFFFF"/>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ags/tag1.xml><?xml version="1.0" encoding="utf-8"?>
<p:tagLst xmlns:p="http://schemas.openxmlformats.org/presentationml/2006/main">
  <p:tag name="KSO_WM_UNIT_PLACING_PICTURE_USER_VIEWPORT" val="{&quot;height&quot;:2385,&quot;width&quot;:3180}"/>
</p:tagLst>
</file>

<file path=ppt/tags/tag2.xml><?xml version="1.0" encoding="utf-8"?>
<p:tagLst xmlns:p="http://schemas.openxmlformats.org/presentationml/2006/main">
  <p:tag name="KSO_WM_UNIT_PLACING_PICTURE_USER_VIEWPORT" val="{&quot;height&quot;:2385,&quot;width&quot;:3180}"/>
</p:tagLst>
</file>

<file path=ppt/tags/tag3.xml><?xml version="1.0" encoding="utf-8"?>
<p:tagLst xmlns:p="http://schemas.openxmlformats.org/presentationml/2006/main">
  <p:tag name="KSO_WM_UNIT_PLACING_PICTURE_USER_VIEWPORT" val="{&quot;height&quot;:2385,&quot;width&quot;:3180}"/>
</p:tagLst>
</file>

<file path=ppt/tags/tag4.xml><?xml version="1.0" encoding="utf-8"?>
<p:tagLst xmlns:p="http://schemas.openxmlformats.org/presentationml/2006/main">
  <p:tag name="COMMONDATA" val="eyJoZGlkIjoiNmFlNGIxY2FiMzdmMjExY2YwZDUwMzE3NjdiYzYzYjg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1554</Words>
  <Application>WPS 演示</Application>
  <PresentationFormat>自定义</PresentationFormat>
  <Paragraphs>205</Paragraphs>
  <Slides>14</Slides>
  <Notes>0</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14</vt:i4>
      </vt:variant>
    </vt:vector>
  </HeadingPairs>
  <TitlesOfParts>
    <vt:vector size="35" baseType="lpstr">
      <vt:lpstr>Arial</vt:lpstr>
      <vt:lpstr>宋体</vt:lpstr>
      <vt:lpstr>Wingdings</vt:lpstr>
      <vt:lpstr>微软雅黑</vt:lpstr>
      <vt:lpstr>经典繁仿黑</vt:lpstr>
      <vt:lpstr>黑体</vt:lpstr>
      <vt:lpstr>方正兰亭中黑_GBK</vt:lpstr>
      <vt:lpstr>Impact</vt:lpstr>
      <vt:lpstr>Arial Unicode MS</vt:lpstr>
      <vt:lpstr>方正细圆简体</vt:lpstr>
      <vt:lpstr>Broadway</vt:lpstr>
      <vt:lpstr>Euphorigenic</vt:lpstr>
      <vt:lpstr>Franklin Gothic Medium</vt:lpstr>
      <vt:lpstr>Calibri</vt:lpstr>
      <vt:lpstr>Arial Unicode MS</vt:lpstr>
      <vt:lpstr>Calibri</vt:lpstr>
      <vt:lpstr>华康俪金黑W8(P)</vt:lpstr>
      <vt:lpstr>时尚中黑简体</vt:lpstr>
      <vt:lpstr>Segoe UI</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辉哲</cp:lastModifiedBy>
  <cp:revision>1614</cp:revision>
  <dcterms:created xsi:type="dcterms:W3CDTF">2022-06-05T14:23:46Z</dcterms:created>
  <dcterms:modified xsi:type="dcterms:W3CDTF">2022-06-05T16:23:55Z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19F86AC9FA9B4F9EB530732DFBA2F544</vt:lpwstr>
  </property>
  <property fmtid="{D5CDD505-2E9C-101B-9397-08002B2CF9AE}" pid="3" name="KSOProductBuildVer">
    <vt:lpwstr>2052-11.1.0.11744</vt:lpwstr>
  </property>
</Properties>
</file>